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8" r:id="rId3"/>
    <p:sldId id="263" r:id="rId4"/>
    <p:sldId id="277" r:id="rId5"/>
    <p:sldId id="275" r:id="rId6"/>
    <p:sldId id="265" r:id="rId7"/>
    <p:sldId id="271" r:id="rId8"/>
    <p:sldId id="272" r:id="rId9"/>
    <p:sldId id="276" r:id="rId10"/>
    <p:sldId id="274" r:id="rId11"/>
    <p:sldId id="268" r:id="rId12"/>
    <p:sldId id="262" r:id="rId1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:hp="http://schemas.haansoft.com/office/presentation/8.0" xmlns:dsp="http://schemas.microsoft.com/office/drawing/2008/diagram" xmlns:dgm="http://schemas.openxmlformats.org/drawingml/2006/diagram" xmlns:c="http://schemas.openxmlformats.org/drawingml/2006/chart" xmlns="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napVertSplitter="1">
    <p:restoredLeft sz="12579"/>
    <p:restoredTop sz="90000"/>
  </p:normalViewPr>
  <p:slideViewPr>
    <p:cSldViewPr snapToGrid="0" snapToObjects="1">
      <p:cViewPr varScale="1">
        <p:scale>
          <a:sx n="74" d="100"/>
          <a:sy n="74" d="100"/>
        </p:scale>
        <p:origin x="125" y="82"/>
      </p:cViewPr>
      <p:guideLst>
        <p:guide orient="horz" pos="2159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10" cy="7201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399" y="2130425"/>
            <a:ext cx="10363198" cy="1470025"/>
          </a:xfrm>
        </p:spPr>
        <p:txBody>
          <a:bodyPr/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799" y="3886200"/>
            <a:ext cx="853439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940A130E-E3B8-4EBE-931F-81B26B8448AA}" type="datetime1">
              <a:rPr lang="ko-KR" altLang="en-US" smtClean="0"/>
              <a:pPr lvl="0"/>
              <a:t>2025-09-23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00C6A38-4290-41DD-B95C-4155372FD4A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7395599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2130425"/>
            <a:ext cx="12192000" cy="1470025"/>
          </a:xfrm>
        </p:spPr>
        <p:txBody>
          <a:bodyPr>
            <a:normAutofit/>
          </a:bodyPr>
          <a:lstStyle>
            <a:lvl1pPr>
              <a:defRPr sz="44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48888-F454-4AD2-BA62-3AF29D9807C0}" type="datetime1">
              <a:rPr lang="ko-KR" altLang="en-US" smtClean="0"/>
              <a:pPr/>
              <a:t>2025-09-23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5292359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99" y="274638"/>
            <a:ext cx="10972798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4"/>
          </p:nvPr>
        </p:nvSpPr>
        <p:spPr>
          <a:xfrm>
            <a:off x="2857477" y="2214563"/>
            <a:ext cx="6477021" cy="3214687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</a:lstStyle>
          <a:p>
            <a:pPr lvl="0"/>
            <a:r>
              <a:rPr lang="ko-KR" altLang="en-US"/>
              <a:t>첫째 목차</a:t>
            </a:r>
          </a:p>
          <a:p>
            <a:pPr lvl="0"/>
            <a:r>
              <a:rPr lang="ko-KR" altLang="en-US"/>
              <a:t>둘째 목차</a:t>
            </a:r>
          </a:p>
          <a:p>
            <a:pPr lvl="0"/>
            <a:r>
              <a:rPr lang="ko-KR" altLang="en-US"/>
              <a:t>셋째 목차</a:t>
            </a:r>
          </a:p>
          <a:p>
            <a:pPr lvl="0"/>
            <a:r>
              <a:rPr lang="ko-KR" altLang="en-US"/>
              <a:t>넷째 목차</a:t>
            </a:r>
          </a:p>
          <a:p>
            <a:pPr lvl="0"/>
            <a:r>
              <a:rPr lang="ko-KR" altLang="en-US"/>
              <a:t>다섯째 목차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FEC12-A4C9-4837-AF94-AD867782C04C}" type="datetime1">
              <a:rPr lang="ko-KR" altLang="en-US" smtClean="0"/>
              <a:pPr/>
              <a:t>2025-09-23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8855467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199" y="274638"/>
            <a:ext cx="2743199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599" y="274638"/>
            <a:ext cx="8026399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F84A3-4F29-4053-ACFD-1BAF2D3F140C}" type="datetime1">
              <a:rPr lang="ko-KR" altLang="en-US" smtClean="0"/>
              <a:pPr/>
              <a:t>2025-09-23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845367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ED3D6733-6F27-4404-AB51-585418F146E5}" type="datetime1">
              <a:rPr lang="ko-KR" altLang="en-US"/>
              <a:pPr lvl="0">
                <a:defRPr/>
              </a:pPr>
              <a:t>2025-09-23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EE6BC638-39B7-4287-91A7-2A3DDA573295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  <p:sp>
        <p:nvSpPr>
          <p:cNvPr id="6" name="제목 1"/>
          <p:cNvSpPr>
            <a:spLocks noGrp="1"/>
          </p:cNvSpPr>
          <p:nvPr>
            <p:ph type="ctrTitle"/>
          </p:nvPr>
        </p:nvSpPr>
        <p:spPr>
          <a:xfrm>
            <a:off x="462470" y="908720"/>
            <a:ext cx="11267059" cy="2376264"/>
          </a:xfr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noAutofit/>
          </a:bodyPr>
          <a:lstStyle>
            <a:lvl1pPr mar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/>
              <a:buNone/>
              <a:defRPr lang="ko-KR" altLang="en-US" sz="7000" b="0" kern="1200" baseline="0" dirty="0">
                <a:solidFill>
                  <a:schemeClr val="accent5">
                    <a:lumMod val="75000"/>
                  </a:schemeClr>
                </a:solidFill>
                <a:effectLst/>
                <a:latin typeface="+mj-lt"/>
                <a:ea typeface="맑은 고딕"/>
                <a:cs typeface="+mj-cs"/>
              </a:defRPr>
            </a:lvl1pPr>
          </a:lstStyle>
          <a:p>
            <a:pPr lvl="0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9014842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27381" y="116632"/>
            <a:ext cx="10214928" cy="796908"/>
          </a:xfrm>
        </p:spPr>
        <p:txBody>
          <a:bodyPr vert="horz" lIns="91440" tIns="45720" rIns="91440" bIns="4572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/>
                <a:cs typeface="+mj-cs"/>
              </a:defRPr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pPr lvl="0">
              <a:defRPr/>
            </a:pPr>
            <a:fld id="{ED3D6733-6F27-4404-AB51-585418F146E5}" type="datetime1">
              <a:rPr lang="ko-KR" altLang="en-US"/>
              <a:pPr lvl="0">
                <a:defRPr/>
              </a:pPr>
              <a:t>2025-09-23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pPr lvl="0">
              <a:defRPr/>
            </a:pPr>
            <a:fld id="{EE6BC638-39B7-4287-91A7-2A3DDA573295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527381" y="1268760"/>
            <a:ext cx="11203367" cy="4881686"/>
          </a:xfrm>
        </p:spPr>
        <p:txBody>
          <a:bodyPr>
            <a:normAutofit/>
          </a:bodyPr>
          <a:lstStyle>
            <a:lvl1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/>
              </a:defRPr>
            </a:lvl1pPr>
            <a:lvl2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/>
              </a:defRPr>
            </a:lvl2pPr>
            <a:lvl3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/>
              </a:defRPr>
            </a:lvl3pPr>
            <a:lvl4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/>
              </a:defRPr>
            </a:lvl4pPr>
            <a:lvl5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/>
              </a:defRPr>
            </a:lvl5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1998297977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4953836A-82A3-4C8B-9D31-CD724F3673ED}" type="datetime1">
              <a:rPr lang="ko-KR" altLang="en-US" smtClean="0"/>
              <a:pPr lvl="0"/>
              <a:t>2025-09-23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5219469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EBAF6-36D0-4DD8-B695-D4C1B37E35D6}" type="datetime1">
              <a:rPr lang="ko-KR" altLang="en-US" smtClean="0"/>
              <a:pPr/>
              <a:t>2025-09-23</a:t>
            </a:fld>
            <a:endParaRPr lang="ko-KR" altLang="en-US"/>
          </a:p>
        </p:txBody>
      </p:sp>
      <p:sp>
        <p:nvSpPr>
          <p:cNvPr id="3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6926375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3" y="4406900"/>
            <a:ext cx="10363198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3" y="2906713"/>
            <a:ext cx="10363198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728D28-603B-4EFC-80F8-17E5E9107035}" type="datetime1">
              <a:rPr lang="ko-KR" altLang="en-US" smtClean="0"/>
              <a:pPr/>
              <a:t>2025-09-23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8736573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A1F4E-0809-4239-8034-C38E431DAF92}" type="datetime1">
              <a:rPr lang="ko-KR" altLang="en-US" smtClean="0"/>
              <a:pPr/>
              <a:t>2025-09-23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3020170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DA496-7307-4E8B-88DE-CB97B48BAB6F}" type="datetime1">
              <a:rPr lang="ko-KR" altLang="en-US" smtClean="0"/>
              <a:pPr/>
              <a:t>2025-09-23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7971709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표 개체 틀 2"/>
          <p:cNvSpPr>
            <a:spLocks noGrp="1"/>
          </p:cNvSpPr>
          <p:nvPr>
            <p:ph type="tbl" sz="quarter" idx="13"/>
          </p:nvPr>
        </p:nvSpPr>
        <p:spPr>
          <a:xfrm>
            <a:off x="608037" y="1643063"/>
            <a:ext cx="10972798" cy="4525200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r>
              <a:rPr lang="ko-KR" altLang="en-US"/>
              <a:t>표를 추가하려면 아이콘을 클릭하십시오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21E90-850C-410B-8B89-8394F580CFDA}" type="datetime1">
              <a:rPr lang="ko-KR" altLang="en-US" smtClean="0"/>
              <a:pPr/>
              <a:t>2025-09-23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4367353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09599" y="160020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2"/>
          </p:nvPr>
        </p:nvSpPr>
        <p:spPr>
          <a:xfrm>
            <a:off x="6197599" y="160020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3"/>
          </p:nvPr>
        </p:nvSpPr>
        <p:spPr>
          <a:xfrm>
            <a:off x="608037" y="398422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6036" y="398422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E7E28-9336-4363-8674-B91477D8F243}" type="datetime1">
              <a:rPr lang="ko-KR" altLang="en-US" smtClean="0"/>
              <a:pPr/>
              <a:t>2025-09-23</a:t>
            </a:fld>
            <a:endParaRPr lang="ko-KR" altLang="en-US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041917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6" y="4800600"/>
            <a:ext cx="7315199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6" y="612775"/>
            <a:ext cx="7315199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6" y="5367338"/>
            <a:ext cx="7315199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E7E28-9336-4363-8674-B91477D8F243}" type="datetime1">
              <a:rPr lang="ko-KR" altLang="en-US" smtClean="0"/>
              <a:pPr/>
              <a:t>2025-09-23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1806685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599" y="274638"/>
            <a:ext cx="109727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599" y="1600200"/>
            <a:ext cx="10972798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5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/>
            <a:fld id="{D422D86A-5F52-4165-8473-F1B836277586}" type="datetime1">
              <a:rPr lang="ko-KR" altLang="en-US" smtClean="0"/>
              <a:pPr lvl="0"/>
              <a:t>2025-09-23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599" y="6356350"/>
            <a:ext cx="3860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/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5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/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3864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ransition/>
  <p:hf sldNum="0"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rtl="0" eaLnBrk="1" latinLnBrk="1" hangingPunct="1">
        <a:defRPr>
          <a:solidFill>
            <a:schemeClr val="tx2"/>
          </a:solidFill>
        </a:defRPr>
      </a:lvl2pPr>
      <a:lvl3pPr rtl="0" eaLnBrk="1" latinLnBrk="1" hangingPunct="1">
        <a:defRPr>
          <a:solidFill>
            <a:schemeClr val="tx2"/>
          </a:solidFill>
        </a:defRPr>
      </a:lvl3pPr>
      <a:lvl4pPr rtl="0" eaLnBrk="1" latinLnBrk="1" hangingPunct="1">
        <a:defRPr>
          <a:solidFill>
            <a:schemeClr val="tx2"/>
          </a:solidFill>
        </a:defRPr>
      </a:lvl4pPr>
      <a:lvl5pPr rtl="0" eaLnBrk="1" latinLnBrk="1" hangingPunct="1">
        <a:defRPr>
          <a:solidFill>
            <a:schemeClr val="tx2"/>
          </a:solidFill>
        </a:defRPr>
      </a:lvl5pPr>
      <a:lvl6pPr rtl="0" eaLnBrk="1" latinLnBrk="1" hangingPunct="1">
        <a:defRPr>
          <a:solidFill>
            <a:schemeClr val="tx2"/>
          </a:solidFill>
        </a:defRPr>
      </a:lvl6pPr>
      <a:lvl7pPr rtl="0" eaLnBrk="1" latinLnBrk="1" hangingPunct="1">
        <a:defRPr>
          <a:solidFill>
            <a:schemeClr val="tx2"/>
          </a:solidFill>
        </a:defRPr>
      </a:lvl7pPr>
      <a:lvl8pPr rtl="0" eaLnBrk="1" latinLnBrk="1" hangingPunct="1">
        <a:defRPr>
          <a:solidFill>
            <a:schemeClr val="tx2"/>
          </a:solidFill>
        </a:defRPr>
      </a:lvl8pPr>
      <a:lvl9pPr rtl="0"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www.khan.co.kr/article/202505241200005" TargetMode="Externa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.v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/>
          <p:nvPr/>
        </p:nvPicPr>
        <p:blipFill rotWithShape="1">
          <a:blip r:embed="rId2">
            <a:alphaModFix amt="80000"/>
          </a:blip>
          <a:stretch>
            <a:fillRect/>
          </a:stretch>
        </p:blipFill>
        <p:spPr>
          <a:xfrm>
            <a:off x="0" y="0"/>
            <a:ext cx="12192000" cy="7073080"/>
          </a:xfrm>
          <a:prstGeom prst="rect">
            <a:avLst/>
          </a:prstGeom>
          <a:ln>
            <a:noFill/>
          </a:ln>
        </p:spPr>
      </p:pic>
      <p:grpSp>
        <p:nvGrpSpPr>
          <p:cNvPr id="18" name="그룹 17"/>
          <p:cNvGrpSpPr/>
          <p:nvPr/>
        </p:nvGrpSpPr>
        <p:grpSpPr>
          <a:xfrm>
            <a:off x="0" y="148845"/>
            <a:ext cx="11728846" cy="6309845"/>
            <a:chOff x="0" y="148845"/>
            <a:chExt cx="11728846" cy="6309845"/>
          </a:xfrm>
        </p:grpSpPr>
        <p:pic>
          <p:nvPicPr>
            <p:cNvPr id="6" name="Picture 3"/>
            <p:cNvPicPr/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7828318" y="1494970"/>
              <a:ext cx="3900528" cy="3682857"/>
            </a:xfrm>
            <a:prstGeom prst="rect">
              <a:avLst/>
            </a:prstGeom>
            <a:ln>
              <a:noFill/>
            </a:ln>
          </p:spPr>
        </p:pic>
        <p:sp>
          <p:nvSpPr>
            <p:cNvPr id="8" name="CustomShape 1"/>
            <p:cNvSpPr/>
            <p:nvPr/>
          </p:nvSpPr>
          <p:spPr>
            <a:xfrm>
              <a:off x="901800" y="2934848"/>
              <a:ext cx="8368920" cy="1811243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380160" rIns="0" bIns="380160" anchor="ctr">
              <a:noAutofit/>
            </a:bodyPr>
            <a:lstStyle/>
            <a:p>
              <a:pPr lvl="0">
                <a:lnSpc>
                  <a:spcPct val="80000"/>
                </a:lnSpc>
                <a:defRPr/>
              </a:pPr>
              <a:r>
                <a:rPr lang="ko-KR" altLang="en-US" sz="13919" b="0" strike="noStrike" spc="-417">
                  <a:solidFill>
                    <a:srgbClr val="FFFFFF"/>
                  </a:solidFill>
                  <a:latin typeface="Calibri"/>
                  <a:ea typeface="BM JUA "/>
                </a:rPr>
                <a:t>빌리傘</a:t>
              </a:r>
            </a:p>
          </p:txBody>
        </p:sp>
        <p:sp>
          <p:nvSpPr>
            <p:cNvPr id="9" name="CustomShape 3"/>
            <p:cNvSpPr/>
            <p:nvPr/>
          </p:nvSpPr>
          <p:spPr>
            <a:xfrm>
              <a:off x="901800" y="5816563"/>
              <a:ext cx="7175160" cy="642127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40320" rIns="0" bIns="40320" anchor="ctr">
              <a:noAutofit/>
            </a:bodyPr>
            <a:lstStyle/>
            <a:p>
              <a:pPr lvl="0">
                <a:lnSpc>
                  <a:spcPct val="94000"/>
                </a:lnSpc>
                <a:defRPr/>
              </a:pPr>
              <a:r>
                <a:rPr lang="en-US" altLang="ko-KR" sz="2439" b="0" strike="noStrike" spc="-97" dirty="0">
                  <a:solidFill>
                    <a:srgbClr val="FFFFFF"/>
                  </a:solidFill>
                  <a:latin typeface="Calibri"/>
                  <a:ea typeface="Noto Sans CJK KR Bold"/>
                </a:rPr>
                <a:t>202244041</a:t>
              </a:r>
              <a:r>
                <a:rPr lang="ko-KR" altLang="en-US" sz="2439" b="0" strike="noStrike" spc="-97" dirty="0">
                  <a:solidFill>
                    <a:srgbClr val="FFFFFF"/>
                  </a:solidFill>
                  <a:latin typeface="Calibri"/>
                  <a:ea typeface="Noto Sans CJK KR Bold"/>
                </a:rPr>
                <a:t> </a:t>
              </a:r>
              <a:r>
                <a:rPr lang="ko-KR" altLang="en-US" sz="2439" b="0" strike="noStrike" spc="-97" dirty="0" err="1">
                  <a:solidFill>
                    <a:srgbClr val="FFFFFF"/>
                  </a:solidFill>
                  <a:latin typeface="Calibri"/>
                  <a:ea typeface="Noto Sans CJK KR Bold"/>
                </a:rPr>
                <a:t>박계윤</a:t>
              </a:r>
              <a:endParaRPr lang="ko-KR" altLang="en-US" sz="2439" b="0" strike="noStrike" spc="-97" dirty="0">
                <a:solidFill>
                  <a:srgbClr val="FFFFFF"/>
                </a:solidFill>
                <a:latin typeface="Calibri"/>
                <a:ea typeface="Noto Sans CJK KR Bold"/>
              </a:endParaRPr>
            </a:p>
            <a:p>
              <a:pPr lvl="0">
                <a:lnSpc>
                  <a:spcPct val="94000"/>
                </a:lnSpc>
                <a:defRPr/>
              </a:pPr>
              <a:r>
                <a:rPr lang="en-US" altLang="ko-KR" sz="2439" b="0" strike="noStrike" spc="-97" dirty="0">
                  <a:solidFill>
                    <a:srgbClr val="FFFFFF"/>
                  </a:solidFill>
                  <a:latin typeface="Calibri"/>
                  <a:ea typeface="Noto Sans CJK KR Bold"/>
                </a:rPr>
                <a:t>202244090</a:t>
              </a:r>
              <a:r>
                <a:rPr lang="ko-KR" altLang="en-US" sz="2439" b="0" strike="noStrike" spc="-97" dirty="0">
                  <a:solidFill>
                    <a:srgbClr val="FFFFFF"/>
                  </a:solidFill>
                  <a:latin typeface="Calibri"/>
                  <a:ea typeface="Noto Sans CJK KR Bold"/>
                </a:rPr>
                <a:t>김형철</a:t>
              </a:r>
            </a:p>
          </p:txBody>
        </p:sp>
        <p:sp>
          <p:nvSpPr>
            <p:cNvPr id="10" name="CustomShape 4"/>
            <p:cNvSpPr/>
            <p:nvPr/>
          </p:nvSpPr>
          <p:spPr>
            <a:xfrm>
              <a:off x="901800" y="4762740"/>
              <a:ext cx="8038800" cy="696895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96480" rIns="0" bIns="96480" anchor="ctr">
              <a:noAutofit/>
            </a:bodyPr>
            <a:lstStyle/>
            <a:p>
              <a:pPr lvl="0">
                <a:lnSpc>
                  <a:spcPct val="91000"/>
                </a:lnSpc>
                <a:defRPr/>
              </a:pPr>
              <a:r>
                <a:rPr lang="ko-KR" altLang="en-US" sz="5070" b="0" strike="noStrike" spc="-1" dirty="0">
                  <a:latin typeface="굴림"/>
                </a:rPr>
                <a:t>우산 대여 서비스</a:t>
              </a:r>
            </a:p>
          </p:txBody>
        </p:sp>
        <p:pic>
          <p:nvPicPr>
            <p:cNvPr id="12" name="Picture 3"/>
            <p:cNvPicPr/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4746320" y="897590"/>
              <a:ext cx="3900528" cy="3682857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3" name="Picture 3"/>
            <p:cNvPicPr/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0" y="1278660"/>
              <a:ext cx="3900528" cy="3682857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" name="Picture 4"/>
            <p:cNvPicPr/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330781" y="148845"/>
              <a:ext cx="4632135" cy="3839343"/>
            </a:xfrm>
            <a:prstGeom prst="rect">
              <a:avLst/>
            </a:prstGeom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1662189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8E22CD-E2D0-8CB1-7CE8-D24F9EF68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328" y="2857500"/>
            <a:ext cx="4277586" cy="1143000"/>
          </a:xfrm>
        </p:spPr>
        <p:txBody>
          <a:bodyPr anchor="ctr">
            <a:normAutofit/>
          </a:bodyPr>
          <a:lstStyle/>
          <a:p>
            <a:r>
              <a:rPr lang="ko-KR" altLang="en-US" dirty="0"/>
              <a:t>기본 화면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D8E0A52-8788-B2C6-8A9C-77B835FCA4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1384" y="264968"/>
            <a:ext cx="6608944" cy="632806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12804334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838B9D-42E3-4929-B9BA-E0926D3F8F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9977" y="2632092"/>
            <a:ext cx="10214928" cy="796908"/>
          </a:xfrm>
        </p:spPr>
        <p:txBody>
          <a:bodyPr>
            <a:noAutofit/>
          </a:bodyPr>
          <a:lstStyle/>
          <a:p>
            <a:pPr algn="ctr"/>
            <a:r>
              <a:rPr lang="en-US" altLang="ko-KR" sz="7000" dirty="0"/>
              <a:t>Q&amp;A</a:t>
            </a:r>
            <a:endParaRPr lang="ko-KR" altLang="en-US" sz="7000" dirty="0"/>
          </a:p>
        </p:txBody>
      </p:sp>
    </p:spTree>
    <p:extLst>
      <p:ext uri="{BB962C8B-B14F-4D97-AF65-F5344CB8AC3E}">
        <p14:creationId xmlns:p14="http://schemas.microsoft.com/office/powerpoint/2010/main" val="923925679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/>
          </p:nvPr>
        </p:nvSpPr>
        <p:spPr>
          <a:xfrm>
            <a:off x="1870853" y="1052736"/>
            <a:ext cx="8450294" cy="2376264"/>
          </a:xfrm>
        </p:spPr>
        <p:txBody>
          <a:bodyPr/>
          <a:lstStyle/>
          <a:p>
            <a:pPr lvl="0">
              <a:defRPr/>
            </a:pPr>
            <a:r>
              <a:rPr lang="en-US" altLang="ko-KR"/>
              <a:t>THANK YOU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4621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sz="5000" dirty="0"/>
              <a:t>목차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851418" y="2187330"/>
            <a:ext cx="9959392" cy="701986"/>
            <a:chOff x="679160" y="2788658"/>
            <a:chExt cx="9959392" cy="701986"/>
          </a:xfrm>
        </p:grpSpPr>
        <p:sp>
          <p:nvSpPr>
            <p:cNvPr id="6" name="Text Box 11"/>
            <p:cNvSpPr txBox="1">
              <a:spLocks noChangeArrowheads="1"/>
            </p:cNvSpPr>
            <p:nvPr/>
          </p:nvSpPr>
          <p:spPr>
            <a:xfrm>
              <a:off x="1404748" y="3144716"/>
              <a:ext cx="9233804" cy="305596"/>
            </a:xfrm>
            <a:prstGeom prst="rect">
              <a:avLst/>
            </a:prstGeom>
            <a:noFill/>
            <a:ln w="9525">
              <a:noFill/>
              <a:miter/>
            </a:ln>
            <a:effectLst/>
          </p:spPr>
          <p:txBody>
            <a:bodyPr wrap="square" anchor="ctr">
              <a:spAutoFit/>
            </a:bodyPr>
            <a:lstStyle/>
            <a:p>
              <a:pPr lvl="0">
                <a:lnSpc>
                  <a:spcPts val="1200"/>
                </a:lnSpc>
                <a:defRPr/>
              </a:pPr>
              <a:r>
                <a:rPr lang="ko-KR" altLang="en-US" sz="3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맑은 고딕"/>
                  <a:cs typeface="굴림"/>
                </a:rPr>
                <a:t>개발배경 및 목적</a:t>
              </a:r>
            </a:p>
          </p:txBody>
        </p:sp>
        <p:sp>
          <p:nvSpPr>
            <p:cNvPr id="7" name="TextBox 13"/>
            <p:cNvSpPr txBox="1">
              <a:spLocks noChangeArrowheads="1"/>
            </p:cNvSpPr>
            <p:nvPr/>
          </p:nvSpPr>
          <p:spPr>
            <a:xfrm>
              <a:off x="862733" y="2933210"/>
              <a:ext cx="542015" cy="400110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맑은 고딕"/>
                  <a:cs typeface="+mj-cs"/>
                </a:rPr>
                <a:t>01</a:t>
              </a:r>
              <a:endPara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/>
                <a:cs typeface="+mj-cs"/>
              </a:endParaRPr>
            </a:p>
          </p:txBody>
        </p:sp>
        <p:sp>
          <p:nvSpPr>
            <p:cNvPr id="8" name="도넛 20"/>
            <p:cNvSpPr/>
            <p:nvPr/>
          </p:nvSpPr>
          <p:spPr>
            <a:xfrm>
              <a:off x="679160" y="2788658"/>
              <a:ext cx="725588" cy="701986"/>
            </a:xfrm>
            <a:prstGeom prst="donut">
              <a:avLst>
                <a:gd name="adj" fmla="val 16369"/>
              </a:avLst>
            </a:prstGeom>
            <a:solidFill>
              <a:srgbClr val="E0E0E0"/>
            </a:solidFill>
            <a:ln w="3175">
              <a:noFill/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 b="1" dirty="0">
                <a:latin typeface="+mj-lt"/>
                <a:ea typeface="맑은 고딕"/>
                <a:cs typeface="+mn-cs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174306B2-A9E1-C313-7ABA-F1281F6A966A}"/>
              </a:ext>
            </a:extLst>
          </p:cNvPr>
          <p:cNvGrpSpPr/>
          <p:nvPr/>
        </p:nvGrpSpPr>
        <p:grpSpPr>
          <a:xfrm>
            <a:off x="851418" y="3084003"/>
            <a:ext cx="9959392" cy="852438"/>
            <a:chOff x="679160" y="2788658"/>
            <a:chExt cx="9959392" cy="852438"/>
          </a:xfrm>
        </p:grpSpPr>
        <p:sp>
          <p:nvSpPr>
            <p:cNvPr id="16" name="Text Box 11">
              <a:extLst>
                <a:ext uri="{FF2B5EF4-FFF2-40B4-BE49-F238E27FC236}">
                  <a16:creationId xmlns:a16="http://schemas.microsoft.com/office/drawing/2014/main" id="{3C0063F7-B2F1-F772-51A1-44608A93F024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1404748" y="3142857"/>
              <a:ext cx="9233804" cy="309315"/>
            </a:xfrm>
            <a:prstGeom prst="rect">
              <a:avLst/>
            </a:prstGeom>
            <a:noFill/>
            <a:ln w="9525">
              <a:noFill/>
              <a:miter/>
            </a:ln>
            <a:effectLst/>
          </p:spPr>
          <p:txBody>
            <a:bodyPr wrap="square" anchor="ctr">
              <a:spAutoFit/>
            </a:bodyPr>
            <a:lstStyle/>
            <a:p>
              <a:pPr lvl="0">
                <a:lnSpc>
                  <a:spcPts val="1200"/>
                </a:lnSpc>
                <a:defRPr/>
              </a:pPr>
              <a:r>
                <a:rPr lang="ko-KR" altLang="en-US" sz="3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맑은 고딕"/>
                  <a:cs typeface="굴림"/>
                </a:rPr>
                <a:t>주요기능</a:t>
              </a:r>
            </a:p>
          </p:txBody>
        </p:sp>
        <p:sp>
          <p:nvSpPr>
            <p:cNvPr id="17" name="TextBox 13">
              <a:extLst>
                <a:ext uri="{FF2B5EF4-FFF2-40B4-BE49-F238E27FC236}">
                  <a16:creationId xmlns:a16="http://schemas.microsoft.com/office/drawing/2014/main" id="{83367C5D-814C-0986-06DB-54F287926346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862733" y="2933210"/>
              <a:ext cx="542015" cy="707886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맑은 고딕"/>
                  <a:cs typeface="+mj-cs"/>
                </a:rPr>
                <a:t>02</a:t>
              </a:r>
            </a:p>
            <a:p>
              <a:pPr lvl="0">
                <a:defRPr/>
              </a:pPr>
              <a:endPara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/>
                <a:cs typeface="+mj-cs"/>
              </a:endParaRPr>
            </a:p>
          </p:txBody>
        </p:sp>
        <p:sp>
          <p:nvSpPr>
            <p:cNvPr id="18" name="도넛 20">
              <a:extLst>
                <a:ext uri="{FF2B5EF4-FFF2-40B4-BE49-F238E27FC236}">
                  <a16:creationId xmlns:a16="http://schemas.microsoft.com/office/drawing/2014/main" id="{B89360F1-4798-2D02-4B09-135AEBAE5748}"/>
                </a:ext>
              </a:extLst>
            </p:cNvPr>
            <p:cNvSpPr/>
            <p:nvPr/>
          </p:nvSpPr>
          <p:spPr>
            <a:xfrm>
              <a:off x="679160" y="2788658"/>
              <a:ext cx="725588" cy="701986"/>
            </a:xfrm>
            <a:prstGeom prst="donut">
              <a:avLst>
                <a:gd name="adj" fmla="val 16369"/>
              </a:avLst>
            </a:prstGeom>
            <a:solidFill>
              <a:srgbClr val="E0E0E0"/>
            </a:solidFill>
            <a:ln w="3175">
              <a:noFill/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 b="1" dirty="0">
                <a:latin typeface="+mj-lt"/>
                <a:ea typeface="맑은 고딕"/>
                <a:cs typeface="+mn-cs"/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1CBA0117-6D37-A92D-69A4-4EC0DE2D42EF}"/>
              </a:ext>
            </a:extLst>
          </p:cNvPr>
          <p:cNvGrpSpPr/>
          <p:nvPr/>
        </p:nvGrpSpPr>
        <p:grpSpPr>
          <a:xfrm>
            <a:off x="851418" y="4010562"/>
            <a:ext cx="9959392" cy="701986"/>
            <a:chOff x="679160" y="2788658"/>
            <a:chExt cx="9959392" cy="701986"/>
          </a:xfrm>
        </p:grpSpPr>
        <p:sp>
          <p:nvSpPr>
            <p:cNvPr id="24" name="Text Box 11">
              <a:extLst>
                <a:ext uri="{FF2B5EF4-FFF2-40B4-BE49-F238E27FC236}">
                  <a16:creationId xmlns:a16="http://schemas.microsoft.com/office/drawing/2014/main" id="{5570EAB0-605D-BCDD-5BB3-D4B776C37839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1404748" y="3142857"/>
              <a:ext cx="9233804" cy="309315"/>
            </a:xfrm>
            <a:prstGeom prst="rect">
              <a:avLst/>
            </a:prstGeom>
            <a:noFill/>
            <a:ln w="9525">
              <a:noFill/>
              <a:miter/>
            </a:ln>
            <a:effectLst/>
          </p:spPr>
          <p:txBody>
            <a:bodyPr wrap="square" anchor="ctr">
              <a:spAutoFit/>
            </a:bodyPr>
            <a:lstStyle/>
            <a:p>
              <a:pPr lvl="0">
                <a:lnSpc>
                  <a:spcPts val="1200"/>
                </a:lnSpc>
                <a:defRPr/>
              </a:pPr>
              <a:r>
                <a:rPr lang="ko-KR" altLang="en-US" sz="3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맑은 고딕"/>
                  <a:cs typeface="굴림"/>
                </a:rPr>
                <a:t>개발환경 및 개발언어</a:t>
              </a:r>
            </a:p>
          </p:txBody>
        </p:sp>
        <p:sp>
          <p:nvSpPr>
            <p:cNvPr id="25" name="TextBox 13">
              <a:extLst>
                <a:ext uri="{FF2B5EF4-FFF2-40B4-BE49-F238E27FC236}">
                  <a16:creationId xmlns:a16="http://schemas.microsoft.com/office/drawing/2014/main" id="{13CA99BA-E527-762F-8AD6-3743FFB3ED2B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862733" y="2933210"/>
              <a:ext cx="542015" cy="400110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맑은 고딕"/>
                  <a:cs typeface="+mj-cs"/>
                </a:rPr>
                <a:t>03</a:t>
              </a:r>
              <a:endPara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/>
                <a:cs typeface="+mj-cs"/>
              </a:endParaRPr>
            </a:p>
          </p:txBody>
        </p:sp>
        <p:sp>
          <p:nvSpPr>
            <p:cNvPr id="26" name="도넛 20">
              <a:extLst>
                <a:ext uri="{FF2B5EF4-FFF2-40B4-BE49-F238E27FC236}">
                  <a16:creationId xmlns:a16="http://schemas.microsoft.com/office/drawing/2014/main" id="{8DDA45DB-450D-9F73-5079-4C366C01D5DA}"/>
                </a:ext>
              </a:extLst>
            </p:cNvPr>
            <p:cNvSpPr/>
            <p:nvPr/>
          </p:nvSpPr>
          <p:spPr>
            <a:xfrm>
              <a:off x="679160" y="2788658"/>
              <a:ext cx="725588" cy="701986"/>
            </a:xfrm>
            <a:prstGeom prst="donut">
              <a:avLst>
                <a:gd name="adj" fmla="val 16369"/>
              </a:avLst>
            </a:prstGeom>
            <a:solidFill>
              <a:srgbClr val="E0E0E0"/>
            </a:solidFill>
            <a:ln w="3175">
              <a:noFill/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 b="1" dirty="0">
                <a:latin typeface="+mj-lt"/>
                <a:ea typeface="맑은 고딕"/>
                <a:cs typeface="+mn-cs"/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68FA14FB-9184-D60C-062C-E172C887C3D7}"/>
              </a:ext>
            </a:extLst>
          </p:cNvPr>
          <p:cNvGrpSpPr/>
          <p:nvPr/>
        </p:nvGrpSpPr>
        <p:grpSpPr>
          <a:xfrm>
            <a:off x="6556702" y="1642668"/>
            <a:ext cx="9959392" cy="701986"/>
            <a:chOff x="679160" y="2788658"/>
            <a:chExt cx="9959392" cy="701986"/>
          </a:xfrm>
        </p:grpSpPr>
        <p:sp>
          <p:nvSpPr>
            <p:cNvPr id="28" name="Text Box 11">
              <a:extLst>
                <a:ext uri="{FF2B5EF4-FFF2-40B4-BE49-F238E27FC236}">
                  <a16:creationId xmlns:a16="http://schemas.microsoft.com/office/drawing/2014/main" id="{F7631CA6-8DD2-C332-E950-193777177F0E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1404748" y="3142857"/>
              <a:ext cx="9233804" cy="309315"/>
            </a:xfrm>
            <a:prstGeom prst="rect">
              <a:avLst/>
            </a:prstGeom>
            <a:noFill/>
            <a:ln w="9525">
              <a:noFill/>
              <a:miter/>
            </a:ln>
            <a:effectLst/>
          </p:spPr>
          <p:txBody>
            <a:bodyPr wrap="square" anchor="ctr">
              <a:spAutoFit/>
            </a:bodyPr>
            <a:lstStyle/>
            <a:p>
              <a:pPr lvl="0">
                <a:lnSpc>
                  <a:spcPts val="1200"/>
                </a:lnSpc>
                <a:defRPr/>
              </a:pPr>
              <a:r>
                <a:rPr lang="ko-KR" altLang="en-US" sz="3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맑은 고딕"/>
                  <a:cs typeface="굴림"/>
                </a:rPr>
                <a:t>구현 상세 내용</a:t>
              </a:r>
            </a:p>
          </p:txBody>
        </p:sp>
        <p:sp>
          <p:nvSpPr>
            <p:cNvPr id="29" name="TextBox 13">
              <a:extLst>
                <a:ext uri="{FF2B5EF4-FFF2-40B4-BE49-F238E27FC236}">
                  <a16:creationId xmlns:a16="http://schemas.microsoft.com/office/drawing/2014/main" id="{2825FC1E-E24B-2A00-65DE-2DDA17A082EB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862733" y="2933210"/>
              <a:ext cx="542015" cy="400110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맑은 고딕"/>
                  <a:cs typeface="+mj-cs"/>
                </a:rPr>
                <a:t>04</a:t>
              </a:r>
              <a:endPara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/>
                <a:cs typeface="+mj-cs"/>
              </a:endParaRPr>
            </a:p>
          </p:txBody>
        </p:sp>
        <p:sp>
          <p:nvSpPr>
            <p:cNvPr id="30" name="도넛 20">
              <a:extLst>
                <a:ext uri="{FF2B5EF4-FFF2-40B4-BE49-F238E27FC236}">
                  <a16:creationId xmlns:a16="http://schemas.microsoft.com/office/drawing/2014/main" id="{BF45EDB6-A425-1C36-BBC3-5E5748D13163}"/>
                </a:ext>
              </a:extLst>
            </p:cNvPr>
            <p:cNvSpPr/>
            <p:nvPr/>
          </p:nvSpPr>
          <p:spPr>
            <a:xfrm>
              <a:off x="679160" y="2788658"/>
              <a:ext cx="725588" cy="701986"/>
            </a:xfrm>
            <a:prstGeom prst="donut">
              <a:avLst>
                <a:gd name="adj" fmla="val 16369"/>
              </a:avLst>
            </a:prstGeom>
            <a:solidFill>
              <a:srgbClr val="E0E0E0"/>
            </a:solidFill>
            <a:ln w="3175">
              <a:noFill/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 b="1" dirty="0">
                <a:latin typeface="+mj-lt"/>
                <a:ea typeface="맑은 고딕"/>
                <a:cs typeface="+mn-cs"/>
              </a:endParaRP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616FD05C-BB8C-67D2-EAE6-C3699552E1A7}"/>
              </a:ext>
            </a:extLst>
          </p:cNvPr>
          <p:cNvGrpSpPr/>
          <p:nvPr/>
        </p:nvGrpSpPr>
        <p:grpSpPr>
          <a:xfrm>
            <a:off x="6556702" y="2574467"/>
            <a:ext cx="9959392" cy="701986"/>
            <a:chOff x="679160" y="2788658"/>
            <a:chExt cx="9959392" cy="701986"/>
          </a:xfrm>
        </p:grpSpPr>
        <p:sp>
          <p:nvSpPr>
            <p:cNvPr id="32" name="Text Box 11">
              <a:extLst>
                <a:ext uri="{FF2B5EF4-FFF2-40B4-BE49-F238E27FC236}">
                  <a16:creationId xmlns:a16="http://schemas.microsoft.com/office/drawing/2014/main" id="{86E005F2-57DC-FEAE-B0EB-562B5C8AD862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1404748" y="3142857"/>
              <a:ext cx="9233804" cy="309315"/>
            </a:xfrm>
            <a:prstGeom prst="rect">
              <a:avLst/>
            </a:prstGeom>
            <a:noFill/>
            <a:ln w="9525">
              <a:noFill/>
              <a:miter/>
            </a:ln>
            <a:effectLst/>
          </p:spPr>
          <p:txBody>
            <a:bodyPr wrap="square" anchor="ctr">
              <a:spAutoFit/>
            </a:bodyPr>
            <a:lstStyle/>
            <a:p>
              <a:pPr lvl="0">
                <a:lnSpc>
                  <a:spcPts val="1200"/>
                </a:lnSpc>
                <a:defRPr/>
              </a:pPr>
              <a:r>
                <a:rPr lang="ko-KR" altLang="en-US" sz="3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맑은 고딕"/>
                  <a:cs typeface="굴림"/>
                </a:rPr>
                <a:t>프로젝트 추진 일정</a:t>
              </a:r>
            </a:p>
          </p:txBody>
        </p:sp>
        <p:sp>
          <p:nvSpPr>
            <p:cNvPr id="33" name="TextBox 13">
              <a:extLst>
                <a:ext uri="{FF2B5EF4-FFF2-40B4-BE49-F238E27FC236}">
                  <a16:creationId xmlns:a16="http://schemas.microsoft.com/office/drawing/2014/main" id="{6E6C6720-BF9D-2B0C-6541-BC3E1C250563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862733" y="2933210"/>
              <a:ext cx="542015" cy="400110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맑은 고딕"/>
                  <a:cs typeface="+mj-cs"/>
                </a:rPr>
                <a:t>05</a:t>
              </a:r>
              <a:endPara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/>
                <a:cs typeface="+mj-cs"/>
              </a:endParaRPr>
            </a:p>
          </p:txBody>
        </p:sp>
        <p:sp>
          <p:nvSpPr>
            <p:cNvPr id="34" name="도넛 20">
              <a:extLst>
                <a:ext uri="{FF2B5EF4-FFF2-40B4-BE49-F238E27FC236}">
                  <a16:creationId xmlns:a16="http://schemas.microsoft.com/office/drawing/2014/main" id="{FE05D7D8-A762-13FD-BE30-062D02AC3C1A}"/>
                </a:ext>
              </a:extLst>
            </p:cNvPr>
            <p:cNvSpPr/>
            <p:nvPr/>
          </p:nvSpPr>
          <p:spPr>
            <a:xfrm>
              <a:off x="679160" y="2788658"/>
              <a:ext cx="725588" cy="701986"/>
            </a:xfrm>
            <a:prstGeom prst="donut">
              <a:avLst>
                <a:gd name="adj" fmla="val 16369"/>
              </a:avLst>
            </a:prstGeom>
            <a:solidFill>
              <a:srgbClr val="E0E0E0"/>
            </a:solidFill>
            <a:ln w="3175">
              <a:noFill/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 b="1" dirty="0">
                <a:latin typeface="+mj-lt"/>
                <a:ea typeface="맑은 고딕"/>
                <a:cs typeface="+mn-cs"/>
              </a:endParaRP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2C36FD1F-8958-7CD6-9548-B88A56774D42}"/>
              </a:ext>
            </a:extLst>
          </p:cNvPr>
          <p:cNvGrpSpPr/>
          <p:nvPr/>
        </p:nvGrpSpPr>
        <p:grpSpPr>
          <a:xfrm>
            <a:off x="6556702" y="3496419"/>
            <a:ext cx="9959392" cy="701986"/>
            <a:chOff x="679160" y="2788658"/>
            <a:chExt cx="9959392" cy="701986"/>
          </a:xfrm>
        </p:grpSpPr>
        <p:sp>
          <p:nvSpPr>
            <p:cNvPr id="36" name="Text Box 11">
              <a:extLst>
                <a:ext uri="{FF2B5EF4-FFF2-40B4-BE49-F238E27FC236}">
                  <a16:creationId xmlns:a16="http://schemas.microsoft.com/office/drawing/2014/main" id="{7D1BDB0F-7434-4CAA-D72A-384B8ADAEDA2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1404748" y="3142857"/>
              <a:ext cx="9233804" cy="309315"/>
            </a:xfrm>
            <a:prstGeom prst="rect">
              <a:avLst/>
            </a:prstGeom>
            <a:noFill/>
            <a:ln w="9525">
              <a:noFill/>
              <a:miter/>
            </a:ln>
            <a:effectLst/>
          </p:spPr>
          <p:txBody>
            <a:bodyPr wrap="square" anchor="ctr">
              <a:spAutoFit/>
            </a:bodyPr>
            <a:lstStyle/>
            <a:p>
              <a:pPr lvl="0">
                <a:lnSpc>
                  <a:spcPts val="1200"/>
                </a:lnSpc>
                <a:defRPr/>
              </a:pPr>
              <a:r>
                <a:rPr lang="ko-KR" altLang="en-US" sz="3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맑은 고딕"/>
                  <a:cs typeface="굴림"/>
                </a:rPr>
                <a:t>기대효과 및 활용분야</a:t>
              </a:r>
            </a:p>
          </p:txBody>
        </p:sp>
        <p:sp>
          <p:nvSpPr>
            <p:cNvPr id="37" name="TextBox 13">
              <a:extLst>
                <a:ext uri="{FF2B5EF4-FFF2-40B4-BE49-F238E27FC236}">
                  <a16:creationId xmlns:a16="http://schemas.microsoft.com/office/drawing/2014/main" id="{2046DB5F-4D82-040B-2F1D-2C3C328B98E5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862733" y="2933210"/>
              <a:ext cx="542015" cy="400110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맑은 고딕"/>
                  <a:cs typeface="+mj-cs"/>
                </a:rPr>
                <a:t>06</a:t>
              </a:r>
              <a:endPara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/>
                <a:cs typeface="+mj-cs"/>
              </a:endParaRPr>
            </a:p>
          </p:txBody>
        </p:sp>
        <p:sp>
          <p:nvSpPr>
            <p:cNvPr id="38" name="도넛 20">
              <a:extLst>
                <a:ext uri="{FF2B5EF4-FFF2-40B4-BE49-F238E27FC236}">
                  <a16:creationId xmlns:a16="http://schemas.microsoft.com/office/drawing/2014/main" id="{320F419C-7783-8FB7-DD07-4D7671C90C4D}"/>
                </a:ext>
              </a:extLst>
            </p:cNvPr>
            <p:cNvSpPr/>
            <p:nvPr/>
          </p:nvSpPr>
          <p:spPr>
            <a:xfrm>
              <a:off x="679160" y="2788658"/>
              <a:ext cx="725588" cy="701986"/>
            </a:xfrm>
            <a:prstGeom prst="donut">
              <a:avLst>
                <a:gd name="adj" fmla="val 16369"/>
              </a:avLst>
            </a:prstGeom>
            <a:solidFill>
              <a:srgbClr val="E0E0E0"/>
            </a:solidFill>
            <a:ln w="3175">
              <a:noFill/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 b="1" dirty="0">
                <a:latin typeface="+mj-lt"/>
                <a:ea typeface="맑은 고딕"/>
                <a:cs typeface="+mn-cs"/>
              </a:endParaRPr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1E45FA22-EE23-F363-23F6-CAEDD5143044}"/>
              </a:ext>
            </a:extLst>
          </p:cNvPr>
          <p:cNvGrpSpPr/>
          <p:nvPr/>
        </p:nvGrpSpPr>
        <p:grpSpPr>
          <a:xfrm>
            <a:off x="6556702" y="4434454"/>
            <a:ext cx="9959392" cy="701986"/>
            <a:chOff x="679160" y="2788658"/>
            <a:chExt cx="9959392" cy="701986"/>
          </a:xfrm>
        </p:grpSpPr>
        <p:sp>
          <p:nvSpPr>
            <p:cNvPr id="64" name="Text Box 11">
              <a:extLst>
                <a:ext uri="{FF2B5EF4-FFF2-40B4-BE49-F238E27FC236}">
                  <a16:creationId xmlns:a16="http://schemas.microsoft.com/office/drawing/2014/main" id="{C9EB5DA7-D32D-808F-B53B-578C32B8CAE1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1404748" y="3142857"/>
              <a:ext cx="9233804" cy="309315"/>
            </a:xfrm>
            <a:prstGeom prst="rect">
              <a:avLst/>
            </a:prstGeom>
            <a:noFill/>
            <a:ln w="9525">
              <a:noFill/>
              <a:miter/>
            </a:ln>
            <a:effectLst/>
          </p:spPr>
          <p:txBody>
            <a:bodyPr wrap="square" anchor="ctr">
              <a:spAutoFit/>
            </a:bodyPr>
            <a:lstStyle/>
            <a:p>
              <a:pPr lvl="0">
                <a:lnSpc>
                  <a:spcPts val="1200"/>
                </a:lnSpc>
                <a:defRPr/>
              </a:pPr>
              <a:r>
                <a:rPr lang="en-US" altLang="ko-KR" sz="3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맑은 고딕"/>
                  <a:cs typeface="굴림"/>
                </a:rPr>
                <a:t>Q&amp;A</a:t>
              </a:r>
              <a:endParaRPr lang="ko-KR" altLang="en-US" sz="30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/>
                <a:cs typeface="굴림"/>
              </a:endParaRPr>
            </a:p>
          </p:txBody>
        </p:sp>
        <p:sp>
          <p:nvSpPr>
            <p:cNvPr id="65" name="TextBox 13">
              <a:extLst>
                <a:ext uri="{FF2B5EF4-FFF2-40B4-BE49-F238E27FC236}">
                  <a16:creationId xmlns:a16="http://schemas.microsoft.com/office/drawing/2014/main" id="{70C83692-CC42-320D-84EB-D9252C6BC479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862733" y="2933210"/>
              <a:ext cx="542015" cy="400110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맑은 고딕"/>
                  <a:cs typeface="+mj-cs"/>
                </a:rPr>
                <a:t>07</a:t>
              </a:r>
              <a:endPara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/>
                <a:cs typeface="+mj-cs"/>
              </a:endParaRPr>
            </a:p>
          </p:txBody>
        </p:sp>
        <p:sp>
          <p:nvSpPr>
            <p:cNvPr id="66" name="도넛 20">
              <a:extLst>
                <a:ext uri="{FF2B5EF4-FFF2-40B4-BE49-F238E27FC236}">
                  <a16:creationId xmlns:a16="http://schemas.microsoft.com/office/drawing/2014/main" id="{B1C281F2-BE7E-58A0-4502-508A2FB7C06B}"/>
                </a:ext>
              </a:extLst>
            </p:cNvPr>
            <p:cNvSpPr/>
            <p:nvPr/>
          </p:nvSpPr>
          <p:spPr>
            <a:xfrm>
              <a:off x="679160" y="2788658"/>
              <a:ext cx="725588" cy="701986"/>
            </a:xfrm>
            <a:prstGeom prst="donut">
              <a:avLst>
                <a:gd name="adj" fmla="val 16369"/>
              </a:avLst>
            </a:prstGeom>
            <a:solidFill>
              <a:srgbClr val="E0E0E0"/>
            </a:solidFill>
            <a:ln w="3175">
              <a:noFill/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 b="1" dirty="0">
                <a:latin typeface="+mj-lt"/>
                <a:ea typeface="맑은 고딕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181020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defRPr/>
            </a:pPr>
            <a:r>
              <a:rPr lang="ko-KR" altLang="en-US" sz="5000" dirty="0"/>
              <a:t>개발배경</a:t>
            </a:r>
            <a:r>
              <a:rPr lang="en-US" altLang="ko-KR" sz="5000" dirty="0"/>
              <a:t>(1)</a:t>
            </a:r>
            <a:endParaRPr lang="ko-KR" altLang="en-US" sz="5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661436-80EE-E3C1-EF32-F8894DF23108}"/>
              </a:ext>
            </a:extLst>
          </p:cNvPr>
          <p:cNvSpPr txBox="1"/>
          <p:nvPr/>
        </p:nvSpPr>
        <p:spPr>
          <a:xfrm>
            <a:off x="7221683" y="1204986"/>
            <a:ext cx="635196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2400" dirty="0"/>
          </a:p>
          <a:p>
            <a:endParaRPr lang="en-US" altLang="ko-KR" sz="2400" dirty="0"/>
          </a:p>
          <a:p>
            <a:r>
              <a:rPr lang="ko-KR" altLang="en-US" sz="2400" dirty="0"/>
              <a:t>●</a:t>
            </a:r>
            <a:r>
              <a:rPr lang="ko-KR" altLang="en-US" sz="2400" u="sng" dirty="0"/>
              <a:t>날씨를 예측하기 힘듦</a:t>
            </a:r>
            <a:endParaRPr lang="en-US" altLang="ko-KR" sz="2400" u="sng" dirty="0"/>
          </a:p>
          <a:p>
            <a:endParaRPr lang="en-US" altLang="ko-KR" sz="2400" u="sng" dirty="0"/>
          </a:p>
          <a:p>
            <a:r>
              <a:rPr lang="ko-KR" altLang="en-US" sz="2400" u="sng" dirty="0"/>
              <a:t>●우산을 휴대하고 다니기엔 불편함</a:t>
            </a:r>
            <a:endParaRPr lang="en-US" altLang="ko-KR" sz="2400" u="sng" dirty="0"/>
          </a:p>
          <a:p>
            <a:endParaRPr lang="en-US" altLang="ko-KR" sz="2400" u="sng" dirty="0"/>
          </a:p>
          <a:p>
            <a:r>
              <a:rPr lang="ko-KR" altLang="en-US" sz="2400" u="sng" dirty="0"/>
              <a:t>●비닐 우산 내구도 ↓</a:t>
            </a:r>
            <a:endParaRPr lang="en-US" altLang="ko-KR" sz="2400" u="sng" dirty="0"/>
          </a:p>
          <a:p>
            <a:r>
              <a:rPr lang="en-US" altLang="ko-KR" sz="2400" dirty="0"/>
              <a:t>     </a:t>
            </a:r>
            <a:r>
              <a:rPr lang="ko-KR" altLang="en-US" sz="2400" u="sng" dirty="0"/>
              <a:t>환경에 악영향</a:t>
            </a:r>
            <a:endParaRPr lang="en-US" altLang="ko-KR" sz="2000" u="sng" dirty="0"/>
          </a:p>
        </p:txBody>
      </p:sp>
      <p:pic>
        <p:nvPicPr>
          <p:cNvPr id="9" name="그림 8" descr="텍스트, 의류, 만화 영화, 인간의 얼굴이(가) 표시된 사진">
            <a:extLst>
              <a:ext uri="{FF2B5EF4-FFF2-40B4-BE49-F238E27FC236}">
                <a16:creationId xmlns:a16="http://schemas.microsoft.com/office/drawing/2014/main" id="{B40BEAD2-51A2-8BC5-AAE2-99E0BBFCA2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382" y="1024484"/>
            <a:ext cx="6694302" cy="4628530"/>
          </a:xfrm>
          <a:prstGeom prst="rect">
            <a:avLst/>
          </a:prstGeom>
        </p:spPr>
      </p:pic>
      <p:sp>
        <p:nvSpPr>
          <p:cNvPr id="14" name="말풍선: 타원형 13">
            <a:extLst>
              <a:ext uri="{FF2B5EF4-FFF2-40B4-BE49-F238E27FC236}">
                <a16:creationId xmlns:a16="http://schemas.microsoft.com/office/drawing/2014/main" id="{6AB2A18A-BB10-26C5-5A1A-EF7A5311022F}"/>
              </a:ext>
            </a:extLst>
          </p:cNvPr>
          <p:cNvSpPr/>
          <p:nvPr/>
        </p:nvSpPr>
        <p:spPr>
          <a:xfrm>
            <a:off x="1672936" y="1041050"/>
            <a:ext cx="1454727" cy="720945"/>
          </a:xfrm>
          <a:prstGeom prst="wedgeEllipseCallout">
            <a:avLst>
              <a:gd name="adj1" fmla="val 1840"/>
              <a:gd name="adj2" fmla="val 44803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30%</a:t>
            </a:r>
            <a:r>
              <a:rPr lang="ko-KR" altLang="en-US" sz="1400" dirty="0">
                <a:solidFill>
                  <a:schemeClr val="tx1"/>
                </a:solidFill>
              </a:rPr>
              <a:t>라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괜찮겠지</a:t>
            </a:r>
            <a:r>
              <a:rPr lang="en-US" altLang="ko-KR" sz="1400" dirty="0">
                <a:solidFill>
                  <a:schemeClr val="tx1"/>
                </a:solidFill>
              </a:rPr>
              <a:t>..?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5" name="말풍선: 타원형 14">
            <a:extLst>
              <a:ext uri="{FF2B5EF4-FFF2-40B4-BE49-F238E27FC236}">
                <a16:creationId xmlns:a16="http://schemas.microsoft.com/office/drawing/2014/main" id="{D1647644-A1A8-1B55-AC61-938D174F3069}"/>
              </a:ext>
            </a:extLst>
          </p:cNvPr>
          <p:cNvSpPr/>
          <p:nvPr/>
        </p:nvSpPr>
        <p:spPr>
          <a:xfrm>
            <a:off x="5527964" y="1067265"/>
            <a:ext cx="1381991" cy="720945"/>
          </a:xfrm>
          <a:prstGeom prst="wedgeEllipseCallout">
            <a:avLst>
              <a:gd name="adj1" fmla="val -38297"/>
              <a:gd name="adj2" fmla="val 58176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30%</a:t>
            </a:r>
          </a:p>
          <a:p>
            <a:pPr algn="ctr"/>
            <a:r>
              <a:rPr lang="ko-KR" altLang="en-US" sz="1400" dirty="0" err="1">
                <a:solidFill>
                  <a:schemeClr val="tx1"/>
                </a:solidFill>
              </a:rPr>
              <a:t>아니였어</a:t>
            </a:r>
            <a:r>
              <a:rPr lang="en-US" altLang="ko-KR" sz="1400" dirty="0">
                <a:solidFill>
                  <a:schemeClr val="tx1"/>
                </a:solidFill>
              </a:rPr>
              <a:t>?!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6" name="말풍선: 타원형 15">
            <a:extLst>
              <a:ext uri="{FF2B5EF4-FFF2-40B4-BE49-F238E27FC236}">
                <a16:creationId xmlns:a16="http://schemas.microsoft.com/office/drawing/2014/main" id="{8D53303B-3903-F50F-CF68-0D6539DB2076}"/>
              </a:ext>
            </a:extLst>
          </p:cNvPr>
          <p:cNvSpPr/>
          <p:nvPr/>
        </p:nvSpPr>
        <p:spPr>
          <a:xfrm>
            <a:off x="1672936" y="3557934"/>
            <a:ext cx="1014380" cy="465101"/>
          </a:xfrm>
          <a:prstGeom prst="wedgeEllipseCallout">
            <a:avLst>
              <a:gd name="adj1" fmla="val -38297"/>
              <a:gd name="adj2" fmla="val 58176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5</a:t>
            </a:r>
            <a:r>
              <a:rPr lang="ko-KR" altLang="en-US" sz="1400" dirty="0">
                <a:solidFill>
                  <a:schemeClr val="tx1"/>
                </a:solidFill>
              </a:rPr>
              <a:t>천원입니다</a:t>
            </a:r>
          </a:p>
        </p:txBody>
      </p:sp>
      <p:sp>
        <p:nvSpPr>
          <p:cNvPr id="19" name="말풍선: 타원형 18">
            <a:extLst>
              <a:ext uri="{FF2B5EF4-FFF2-40B4-BE49-F238E27FC236}">
                <a16:creationId xmlns:a16="http://schemas.microsoft.com/office/drawing/2014/main" id="{F877A37B-BC34-B5A4-06CC-08DD7FF76351}"/>
              </a:ext>
            </a:extLst>
          </p:cNvPr>
          <p:cNvSpPr/>
          <p:nvPr/>
        </p:nvSpPr>
        <p:spPr>
          <a:xfrm>
            <a:off x="5527964" y="3338749"/>
            <a:ext cx="1381991" cy="684286"/>
          </a:xfrm>
          <a:prstGeom prst="wedgeEllipseCallout">
            <a:avLst>
              <a:gd name="adj1" fmla="val -38297"/>
              <a:gd name="adj2" fmla="val 58176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solidFill>
                  <a:schemeClr val="tx1"/>
                </a:solidFill>
              </a:rPr>
              <a:t>둘 곳도 없구나</a:t>
            </a:r>
            <a:r>
              <a:rPr lang="en-US" altLang="ko-KR" sz="1500" dirty="0">
                <a:solidFill>
                  <a:schemeClr val="tx1"/>
                </a:solidFill>
              </a:rPr>
              <a:t>…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21" name="말풍선: 타원형 20">
            <a:extLst>
              <a:ext uri="{FF2B5EF4-FFF2-40B4-BE49-F238E27FC236}">
                <a16:creationId xmlns:a16="http://schemas.microsoft.com/office/drawing/2014/main" id="{75E926A5-3A88-94A2-0E60-7798388AF83E}"/>
              </a:ext>
            </a:extLst>
          </p:cNvPr>
          <p:cNvSpPr/>
          <p:nvPr/>
        </p:nvSpPr>
        <p:spPr>
          <a:xfrm>
            <a:off x="2818490" y="3419389"/>
            <a:ext cx="1014380" cy="684286"/>
          </a:xfrm>
          <a:prstGeom prst="wedgeEllipseCallout">
            <a:avLst>
              <a:gd name="adj1" fmla="val -38297"/>
              <a:gd name="adj2" fmla="val 58176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solidFill>
                  <a:schemeClr val="tx1"/>
                </a:solidFill>
              </a:rPr>
              <a:t>어쩔 수     없지</a:t>
            </a:r>
            <a:r>
              <a:rPr lang="en-US" altLang="ko-KR" sz="1300" dirty="0">
                <a:solidFill>
                  <a:schemeClr val="tx1"/>
                </a:solidFill>
              </a:rPr>
              <a:t>..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5602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B1F70A-7554-0FFE-8CE2-F33CF91BAC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C8D9834-A2A5-E7C8-7391-8D57C511DD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381" y="1268760"/>
            <a:ext cx="6205928" cy="4881686"/>
          </a:xfrm>
        </p:spPr>
        <p:txBody>
          <a:bodyPr/>
          <a:lstStyle/>
          <a:p>
            <a:r>
              <a:rPr lang="en-US" altLang="ko-KR" sz="3200" i="0" dirty="0">
                <a:hlinkClick r:id="rId2"/>
              </a:rPr>
              <a:t>https://www.khan.co.kr/article/202505241200005</a:t>
            </a:r>
            <a:endParaRPr lang="en-US" altLang="ko-KR" sz="3200" i="0" dirty="0"/>
          </a:p>
          <a:p>
            <a:r>
              <a:rPr lang="ko-KR" altLang="en-US" sz="3200" i="0" dirty="0"/>
              <a:t>한해 버려지는 우산 약 </a:t>
            </a:r>
            <a:r>
              <a:rPr lang="en-US" altLang="ko-KR" sz="3200" i="0" dirty="0"/>
              <a:t>4000</a:t>
            </a:r>
            <a:r>
              <a:rPr lang="ko-KR" altLang="en-US" sz="3200" i="0" dirty="0"/>
              <a:t>만 ↑</a:t>
            </a:r>
            <a:endParaRPr lang="en-US" altLang="ko-KR" sz="3200" i="0" dirty="0"/>
          </a:p>
          <a:p>
            <a:endParaRPr lang="en-US" altLang="ko-KR" sz="3200" i="0" dirty="0"/>
          </a:p>
          <a:p>
            <a:r>
              <a:rPr lang="ko-KR" altLang="en-US" sz="3200" i="0" dirty="0"/>
              <a:t>상당수 재활용하기 힘든 비닐우산</a:t>
            </a:r>
            <a:endParaRPr lang="en-US" altLang="ko-KR" sz="3200" i="0" dirty="0"/>
          </a:p>
          <a:p>
            <a:endParaRPr lang="ko-KR" altLang="en-US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F84E6AEA-5848-705C-1FF7-8AB5642D7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050" y="115888"/>
            <a:ext cx="10215563" cy="796925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sz="5000" dirty="0"/>
              <a:t>개발배경</a:t>
            </a:r>
            <a:r>
              <a:rPr lang="en-US" altLang="ko-KR" sz="5000" dirty="0"/>
              <a:t>(2)</a:t>
            </a:r>
            <a:endParaRPr lang="ko-KR" altLang="en-US" sz="5000" kern="1200" dirty="0">
              <a:latin typeface="+mj-lt"/>
              <a:ea typeface="+mj-ea"/>
              <a:cs typeface="+mj-cs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E10A5C4-3996-597F-A2F2-643F932CD5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2989" y="1086360"/>
            <a:ext cx="3771649" cy="468527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228619899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3E11C15-AD71-3F46-77CA-42FF956AC1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381" y="1268760"/>
            <a:ext cx="5568619" cy="4736214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90000"/>
              </a:lnSpc>
              <a:buFont typeface="Arial"/>
              <a:buChar char="•"/>
            </a:pPr>
            <a:r>
              <a:rPr lang="en-US" altLang="ko-KR" sz="3000" i="0" dirty="0"/>
              <a:t>QR</a:t>
            </a:r>
            <a:r>
              <a:rPr lang="ko-KR" altLang="en-US" sz="3000" i="0" dirty="0"/>
              <a:t>코드를 통한 우산 대여 및 </a:t>
            </a:r>
            <a:r>
              <a:rPr lang="en-US" altLang="ko-KR" sz="3000" i="0" dirty="0"/>
              <a:t>     </a:t>
            </a:r>
            <a:r>
              <a:rPr lang="ko-KR" altLang="en-US" sz="3000" i="0" dirty="0"/>
              <a:t>반납 기능</a:t>
            </a:r>
            <a:endParaRPr lang="en-US" altLang="ko-KR" sz="3000" i="0" dirty="0"/>
          </a:p>
          <a:p>
            <a:pPr>
              <a:lnSpc>
                <a:spcPct val="90000"/>
              </a:lnSpc>
              <a:buFont typeface="Arial"/>
              <a:buChar char="•"/>
            </a:pPr>
            <a:endParaRPr lang="en-US" altLang="ko-KR" sz="3000" i="0" dirty="0"/>
          </a:p>
          <a:p>
            <a:pPr>
              <a:lnSpc>
                <a:spcPct val="90000"/>
              </a:lnSpc>
              <a:buFont typeface="Arial"/>
              <a:buChar char="•"/>
            </a:pPr>
            <a:r>
              <a:rPr lang="ko-KR" altLang="en-US" sz="3000" i="0" dirty="0"/>
              <a:t>결제 시 카카오페이,  토스페이 </a:t>
            </a:r>
            <a:r>
              <a:rPr lang="ko-KR" altLang="en-US" sz="3000" i="0" dirty="0" err="1"/>
              <a:t>api</a:t>
            </a:r>
            <a:r>
              <a:rPr lang="ko-KR" altLang="en-US" sz="3000" i="0" dirty="0"/>
              <a:t> 연결</a:t>
            </a:r>
            <a:endParaRPr lang="en-US" altLang="ko-KR" sz="3000" i="0" dirty="0"/>
          </a:p>
          <a:p>
            <a:pPr>
              <a:lnSpc>
                <a:spcPct val="90000"/>
              </a:lnSpc>
              <a:buFont typeface="Arial"/>
              <a:buChar char="•"/>
            </a:pPr>
            <a:endParaRPr lang="en-US" altLang="ko-KR" sz="3000" i="0" dirty="0"/>
          </a:p>
          <a:p>
            <a:pPr>
              <a:lnSpc>
                <a:spcPct val="90000"/>
              </a:lnSpc>
              <a:buFont typeface="Arial"/>
              <a:buChar char="•"/>
            </a:pPr>
            <a:r>
              <a:rPr lang="ko-KR" altLang="en-US" sz="3000" i="0" dirty="0"/>
              <a:t>대여소 위치 표시</a:t>
            </a:r>
          </a:p>
          <a:p>
            <a:pPr>
              <a:lnSpc>
                <a:spcPct val="90000"/>
              </a:lnSpc>
              <a:buFont typeface="Arial"/>
              <a:buChar char="•"/>
            </a:pPr>
            <a:endParaRPr lang="ko-KR" altLang="en-US" sz="3000" i="0" dirty="0"/>
          </a:p>
          <a:p>
            <a:pPr>
              <a:lnSpc>
                <a:spcPct val="90000"/>
              </a:lnSpc>
              <a:buFont typeface="Arial"/>
              <a:buChar char="•"/>
            </a:pPr>
            <a:r>
              <a:rPr lang="ko-KR" altLang="en-US" sz="3000" i="0" dirty="0"/>
              <a:t>실시간 우산 수량 표시</a:t>
            </a:r>
          </a:p>
          <a:p>
            <a:pPr marL="0" indent="0">
              <a:lnSpc>
                <a:spcPct val="90000"/>
              </a:lnSpc>
            </a:pPr>
            <a:endParaRPr lang="ko-KR" altLang="en-US" sz="3000" i="0" dirty="0"/>
          </a:p>
          <a:p>
            <a:pPr>
              <a:lnSpc>
                <a:spcPct val="90000"/>
              </a:lnSpc>
              <a:buFont typeface="Arial"/>
              <a:buChar char="•"/>
            </a:pPr>
            <a:r>
              <a:rPr lang="ko-KR" altLang="en-US" sz="3000" i="0" dirty="0"/>
              <a:t>반납 관련 알림 제공</a:t>
            </a:r>
          </a:p>
          <a:p>
            <a:endParaRPr lang="ko-KR" altLang="en-US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132C4021-AA72-50D0-0D01-06EAD90A14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050" y="115888"/>
            <a:ext cx="10215563" cy="796925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sz="5000" kern="1200" dirty="0">
                <a:latin typeface="+mj-lt"/>
                <a:ea typeface="+mj-ea"/>
                <a:cs typeface="+mj-cs"/>
              </a:rPr>
              <a:t>주요기능</a:t>
            </a:r>
          </a:p>
        </p:txBody>
      </p:sp>
      <p:pic>
        <p:nvPicPr>
          <p:cNvPr id="5" name="Picture 4" descr="따릉이 앱 ux 분석(1)-개선점 찾기 – Welcome">
            <a:extLst>
              <a:ext uri="{FF2B5EF4-FFF2-40B4-BE49-F238E27FC236}">
                <a16:creationId xmlns:a16="http://schemas.microsoft.com/office/drawing/2014/main" id="{D2B8E796-F208-510C-A133-69D48CBF55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44146" y="1007918"/>
            <a:ext cx="3553155" cy="4997056"/>
          </a:xfrm>
          <a:prstGeom prst="rect">
            <a:avLst/>
          </a:prstGeom>
          <a:solidFill>
            <a:srgbClr val="FFFFFF"/>
          </a:solidFill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2975516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defRPr/>
            </a:pPr>
            <a:r>
              <a:rPr lang="ko-KR" altLang="en-US" sz="5000" dirty="0"/>
              <a:t>개발환경 및 개발언어</a:t>
            </a:r>
          </a:p>
        </p:txBody>
      </p:sp>
      <p:sp>
        <p:nvSpPr>
          <p:cNvPr id="37" name="내용 개체 틀 36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lvl="0">
              <a:defRPr/>
            </a:pPr>
            <a:endParaRPr lang="en-US" altLang="ko-KR" sz="2500" dirty="0"/>
          </a:p>
          <a:p>
            <a:pPr lvl="0">
              <a:defRPr/>
            </a:pPr>
            <a:endParaRPr lang="en-US" altLang="ko-KR" sz="2500" dirty="0"/>
          </a:p>
          <a:p>
            <a:pPr lvl="0">
              <a:defRPr/>
            </a:pPr>
            <a:r>
              <a:rPr lang="ko-KR" altLang="en-US" sz="3000" i="0" dirty="0" err="1"/>
              <a:t>프론트엔드</a:t>
            </a:r>
            <a:r>
              <a:rPr lang="ko-KR" altLang="en-US" sz="3000" dirty="0"/>
              <a:t> </a:t>
            </a:r>
            <a:r>
              <a:rPr lang="en-US" altLang="ko-KR" sz="3000" dirty="0"/>
              <a:t>:</a:t>
            </a:r>
            <a:r>
              <a:rPr lang="ko-KR" altLang="en-US" sz="3000" dirty="0"/>
              <a:t> </a:t>
            </a:r>
            <a:r>
              <a:rPr lang="en-US" altLang="ko-KR" sz="3000" b="1" dirty="0"/>
              <a:t>React Native(JavaScript)</a:t>
            </a:r>
            <a:endParaRPr lang="en-US" altLang="ko-KR" sz="3000" dirty="0"/>
          </a:p>
          <a:p>
            <a:pPr lvl="0">
              <a:defRPr/>
            </a:pPr>
            <a:r>
              <a:rPr lang="en-US" altLang="ko-KR" sz="3000" i="0" dirty="0"/>
              <a:t>(</a:t>
            </a:r>
            <a:r>
              <a:rPr lang="ko-KR" altLang="en-US" sz="3000" i="0" dirty="0" err="1"/>
              <a:t>앱화면</a:t>
            </a:r>
            <a:r>
              <a:rPr lang="en-US" altLang="ko-KR" sz="3000" i="0" dirty="0"/>
              <a:t>)</a:t>
            </a:r>
            <a:endParaRPr lang="ko-KR" altLang="en-US" sz="3000" i="0" dirty="0"/>
          </a:p>
          <a:p>
            <a:pPr lvl="0">
              <a:defRPr/>
            </a:pPr>
            <a:r>
              <a:rPr lang="ko-KR" altLang="en-US" sz="3000" i="0" dirty="0" err="1"/>
              <a:t>백엔드</a:t>
            </a:r>
            <a:r>
              <a:rPr lang="en-US" altLang="ko-KR" sz="3000" i="0" dirty="0"/>
              <a:t> </a:t>
            </a:r>
            <a:r>
              <a:rPr lang="en-US" altLang="ko-KR" sz="3000" dirty="0"/>
              <a:t>: </a:t>
            </a:r>
            <a:r>
              <a:rPr lang="en-US" altLang="ko-KR" sz="3000" b="1" dirty="0"/>
              <a:t>Node.js(JavaScript)</a:t>
            </a:r>
            <a:endParaRPr lang="en-US" altLang="ko-KR" sz="3000" dirty="0"/>
          </a:p>
          <a:p>
            <a:pPr lvl="0">
              <a:defRPr/>
            </a:pPr>
            <a:r>
              <a:rPr lang="en-US" altLang="ko-KR" sz="3000" i="0" dirty="0"/>
              <a:t>(</a:t>
            </a:r>
            <a:r>
              <a:rPr lang="ko-KR" altLang="en-US" sz="3000" i="0" dirty="0"/>
              <a:t>실질적인 기능</a:t>
            </a:r>
            <a:r>
              <a:rPr lang="en-US" altLang="ko-KR" sz="3000" i="0" dirty="0"/>
              <a:t>)</a:t>
            </a:r>
            <a:endParaRPr lang="ko-KR" altLang="en-US" sz="3000" i="0" dirty="0"/>
          </a:p>
          <a:p>
            <a:pPr lvl="0">
              <a:defRPr/>
            </a:pPr>
            <a:r>
              <a:rPr lang="ko-KR" altLang="en-US" sz="3000" i="0" dirty="0"/>
              <a:t>데이터베이스</a:t>
            </a:r>
            <a:r>
              <a:rPr lang="en-US" altLang="ko-KR" sz="3000" i="0" dirty="0"/>
              <a:t> </a:t>
            </a:r>
            <a:r>
              <a:rPr lang="en-US" altLang="ko-KR" sz="3000" dirty="0"/>
              <a:t>: </a:t>
            </a:r>
            <a:r>
              <a:rPr lang="en-US" altLang="ko-KR" sz="3000" b="1" dirty="0"/>
              <a:t>MySQL(SQL)</a:t>
            </a:r>
          </a:p>
          <a:p>
            <a:pPr lvl="0">
              <a:defRPr/>
            </a:pPr>
            <a:r>
              <a:rPr lang="en-US" altLang="ko-KR" sz="3000" i="0" dirty="0"/>
              <a:t>(</a:t>
            </a:r>
            <a:r>
              <a:rPr lang="ko-KR" altLang="en-US" sz="3000" i="0" dirty="0"/>
              <a:t>데이터보관</a:t>
            </a:r>
            <a:r>
              <a:rPr lang="en-US" altLang="ko-KR" sz="3000" i="0" dirty="0"/>
              <a:t>)</a:t>
            </a:r>
            <a:endParaRPr lang="ko-KR" altLang="en-US" sz="3000" i="0" dirty="0"/>
          </a:p>
        </p:txBody>
      </p:sp>
      <p:pic>
        <p:nvPicPr>
          <p:cNvPr id="39" name="그림 3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689446" y="2102470"/>
            <a:ext cx="743547" cy="679988"/>
          </a:xfrm>
          <a:prstGeom prst="rect">
            <a:avLst/>
          </a:prstGeom>
        </p:spPr>
      </p:pic>
      <p:pic>
        <p:nvPicPr>
          <p:cNvPr id="40" name="그림 3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224052" y="2960068"/>
            <a:ext cx="1565132" cy="958643"/>
          </a:xfrm>
          <a:prstGeom prst="rect">
            <a:avLst/>
          </a:prstGeom>
        </p:spPr>
      </p:pic>
      <p:pic>
        <p:nvPicPr>
          <p:cNvPr id="41" name="그림 40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349997" y="4148886"/>
            <a:ext cx="1711223" cy="885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2008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2D58C4-C55A-53D0-C33A-12A5B95CF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sz="5000" dirty="0"/>
              <a:t>구현 상세 내용</a:t>
            </a:r>
            <a:r>
              <a:rPr lang="en-US" altLang="ko-KR" sz="5000" dirty="0"/>
              <a:t>(</a:t>
            </a:r>
            <a:r>
              <a:rPr lang="ko-KR" altLang="en-US" sz="5000" dirty="0" err="1"/>
              <a:t>유스케이스</a:t>
            </a:r>
            <a:r>
              <a:rPr lang="en-US" altLang="ko-KR" sz="5000" dirty="0"/>
              <a:t>)</a:t>
            </a:r>
            <a:endParaRPr lang="ko-KR" altLang="en-US" sz="5000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83938D5-F24D-4FB8-BDC4-053925D29A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053" y="1060320"/>
            <a:ext cx="8759856" cy="4916968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0F66101-FA3B-96A8-B73F-E59A6413675E}"/>
              </a:ext>
            </a:extLst>
          </p:cNvPr>
          <p:cNvCxnSpPr>
            <a:cxnSpLocks/>
          </p:cNvCxnSpPr>
          <p:nvPr/>
        </p:nvCxnSpPr>
        <p:spPr>
          <a:xfrm>
            <a:off x="7029450" y="3429000"/>
            <a:ext cx="0" cy="1524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5322164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A971AE-2046-72A1-1A34-E4DD5BC36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sz="5000" dirty="0"/>
              <a:t>프로젝트 추진 일정</a:t>
            </a:r>
            <a:r>
              <a:rPr lang="en-US" altLang="ko-KR" sz="5000" dirty="0"/>
              <a:t>(</a:t>
            </a:r>
            <a:r>
              <a:rPr lang="ko-KR" altLang="en-US" sz="5000" dirty="0" err="1"/>
              <a:t>간트</a:t>
            </a:r>
            <a:r>
              <a:rPr lang="ko-KR" altLang="en-US" sz="5000" dirty="0"/>
              <a:t> 차트</a:t>
            </a:r>
            <a:r>
              <a:rPr lang="en-US" altLang="ko-KR" sz="5000" dirty="0"/>
              <a:t>)</a:t>
            </a:r>
            <a:endParaRPr lang="ko-KR" altLang="en-US" sz="5000" dirty="0"/>
          </a:p>
        </p:txBody>
      </p:sp>
      <p:graphicFrame>
        <p:nvGraphicFramePr>
          <p:cNvPr id="57" name="표 56">
            <a:extLst>
              <a:ext uri="{FF2B5EF4-FFF2-40B4-BE49-F238E27FC236}">
                <a16:creationId xmlns:a16="http://schemas.microsoft.com/office/drawing/2014/main" id="{DD34E24C-293D-8CA2-0530-0ECA6F0D28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6215592"/>
              </p:ext>
            </p:extLst>
          </p:nvPr>
        </p:nvGraphicFramePr>
        <p:xfrm>
          <a:off x="545018" y="1434768"/>
          <a:ext cx="11101964" cy="398846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08482">
                  <a:extLst>
                    <a:ext uri="{9D8B030D-6E8A-4147-A177-3AD203B41FA5}">
                      <a16:colId xmlns:a16="http://schemas.microsoft.com/office/drawing/2014/main" val="2906773936"/>
                    </a:ext>
                  </a:extLst>
                </a:gridCol>
                <a:gridCol w="2892377">
                  <a:extLst>
                    <a:ext uri="{9D8B030D-6E8A-4147-A177-3AD203B41FA5}">
                      <a16:colId xmlns:a16="http://schemas.microsoft.com/office/drawing/2014/main" val="4167882292"/>
                    </a:ext>
                  </a:extLst>
                </a:gridCol>
                <a:gridCol w="1122981">
                  <a:extLst>
                    <a:ext uri="{9D8B030D-6E8A-4147-A177-3AD203B41FA5}">
                      <a16:colId xmlns:a16="http://schemas.microsoft.com/office/drawing/2014/main" val="2394982359"/>
                    </a:ext>
                  </a:extLst>
                </a:gridCol>
                <a:gridCol w="1122981">
                  <a:extLst>
                    <a:ext uri="{9D8B030D-6E8A-4147-A177-3AD203B41FA5}">
                      <a16:colId xmlns:a16="http://schemas.microsoft.com/office/drawing/2014/main" val="1608051270"/>
                    </a:ext>
                  </a:extLst>
                </a:gridCol>
                <a:gridCol w="915662">
                  <a:extLst>
                    <a:ext uri="{9D8B030D-6E8A-4147-A177-3AD203B41FA5}">
                      <a16:colId xmlns:a16="http://schemas.microsoft.com/office/drawing/2014/main" val="3899189359"/>
                    </a:ext>
                  </a:extLst>
                </a:gridCol>
                <a:gridCol w="269516">
                  <a:extLst>
                    <a:ext uri="{9D8B030D-6E8A-4147-A177-3AD203B41FA5}">
                      <a16:colId xmlns:a16="http://schemas.microsoft.com/office/drawing/2014/main" val="1023359703"/>
                    </a:ext>
                  </a:extLst>
                </a:gridCol>
                <a:gridCol w="269516">
                  <a:extLst>
                    <a:ext uri="{9D8B030D-6E8A-4147-A177-3AD203B41FA5}">
                      <a16:colId xmlns:a16="http://schemas.microsoft.com/office/drawing/2014/main" val="1161560465"/>
                    </a:ext>
                  </a:extLst>
                </a:gridCol>
                <a:gridCol w="290247">
                  <a:extLst>
                    <a:ext uri="{9D8B030D-6E8A-4147-A177-3AD203B41FA5}">
                      <a16:colId xmlns:a16="http://schemas.microsoft.com/office/drawing/2014/main" val="2762153688"/>
                    </a:ext>
                  </a:extLst>
                </a:gridCol>
                <a:gridCol w="279881">
                  <a:extLst>
                    <a:ext uri="{9D8B030D-6E8A-4147-A177-3AD203B41FA5}">
                      <a16:colId xmlns:a16="http://schemas.microsoft.com/office/drawing/2014/main" val="3087965176"/>
                    </a:ext>
                  </a:extLst>
                </a:gridCol>
                <a:gridCol w="269516">
                  <a:extLst>
                    <a:ext uri="{9D8B030D-6E8A-4147-A177-3AD203B41FA5}">
                      <a16:colId xmlns:a16="http://schemas.microsoft.com/office/drawing/2014/main" val="2398789007"/>
                    </a:ext>
                  </a:extLst>
                </a:gridCol>
                <a:gridCol w="238417">
                  <a:extLst>
                    <a:ext uri="{9D8B030D-6E8A-4147-A177-3AD203B41FA5}">
                      <a16:colId xmlns:a16="http://schemas.microsoft.com/office/drawing/2014/main" val="3599056080"/>
                    </a:ext>
                  </a:extLst>
                </a:gridCol>
                <a:gridCol w="248783">
                  <a:extLst>
                    <a:ext uri="{9D8B030D-6E8A-4147-A177-3AD203B41FA5}">
                      <a16:colId xmlns:a16="http://schemas.microsoft.com/office/drawing/2014/main" val="2313243377"/>
                    </a:ext>
                  </a:extLst>
                </a:gridCol>
                <a:gridCol w="248783">
                  <a:extLst>
                    <a:ext uri="{9D8B030D-6E8A-4147-A177-3AD203B41FA5}">
                      <a16:colId xmlns:a16="http://schemas.microsoft.com/office/drawing/2014/main" val="3396112217"/>
                    </a:ext>
                  </a:extLst>
                </a:gridCol>
                <a:gridCol w="279881">
                  <a:extLst>
                    <a:ext uri="{9D8B030D-6E8A-4147-A177-3AD203B41FA5}">
                      <a16:colId xmlns:a16="http://schemas.microsoft.com/office/drawing/2014/main" val="2562590692"/>
                    </a:ext>
                  </a:extLst>
                </a:gridCol>
                <a:gridCol w="279881">
                  <a:extLst>
                    <a:ext uri="{9D8B030D-6E8A-4147-A177-3AD203B41FA5}">
                      <a16:colId xmlns:a16="http://schemas.microsoft.com/office/drawing/2014/main" val="3353142208"/>
                    </a:ext>
                  </a:extLst>
                </a:gridCol>
                <a:gridCol w="269516">
                  <a:extLst>
                    <a:ext uri="{9D8B030D-6E8A-4147-A177-3AD203B41FA5}">
                      <a16:colId xmlns:a16="http://schemas.microsoft.com/office/drawing/2014/main" val="3752926107"/>
                    </a:ext>
                  </a:extLst>
                </a:gridCol>
                <a:gridCol w="345532">
                  <a:extLst>
                    <a:ext uri="{9D8B030D-6E8A-4147-A177-3AD203B41FA5}">
                      <a16:colId xmlns:a16="http://schemas.microsoft.com/office/drawing/2014/main" val="1282400747"/>
                    </a:ext>
                  </a:extLst>
                </a:gridCol>
                <a:gridCol w="310980">
                  <a:extLst>
                    <a:ext uri="{9D8B030D-6E8A-4147-A177-3AD203B41FA5}">
                      <a16:colId xmlns:a16="http://schemas.microsoft.com/office/drawing/2014/main" val="3681295402"/>
                    </a:ext>
                  </a:extLst>
                </a:gridCol>
                <a:gridCol w="269516">
                  <a:extLst>
                    <a:ext uri="{9D8B030D-6E8A-4147-A177-3AD203B41FA5}">
                      <a16:colId xmlns:a16="http://schemas.microsoft.com/office/drawing/2014/main" val="2786944620"/>
                    </a:ext>
                  </a:extLst>
                </a:gridCol>
                <a:gridCol w="269516">
                  <a:extLst>
                    <a:ext uri="{9D8B030D-6E8A-4147-A177-3AD203B41FA5}">
                      <a16:colId xmlns:a16="http://schemas.microsoft.com/office/drawing/2014/main" val="56009481"/>
                    </a:ext>
                  </a:extLst>
                </a:gridCol>
              </a:tblGrid>
              <a:tr h="514144">
                <a:tc rowSpan="2"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1100" u="none" strike="noStrike" dirty="0">
                          <a:effectLst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2000" b="1" u="none" strike="noStrike" dirty="0" err="1">
                          <a:effectLst/>
                        </a:rPr>
                        <a:t>활동명</a:t>
                      </a:r>
                      <a:endParaRPr lang="ko-KR" alt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1800" b="1" u="none" strike="noStrike" dirty="0">
                          <a:effectLst/>
                        </a:rPr>
                        <a:t>시작일</a:t>
                      </a:r>
                      <a:endParaRPr lang="ko-KR" alt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1800" b="1" u="none" strike="noStrike" dirty="0">
                          <a:effectLst/>
                        </a:rPr>
                        <a:t>마감일</a:t>
                      </a:r>
                      <a:endParaRPr lang="ko-KR" alt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1800" b="1" u="none" strike="noStrike" dirty="0">
                          <a:effectLst/>
                        </a:rPr>
                        <a:t>기간</a:t>
                      </a:r>
                      <a:r>
                        <a:rPr lang="en-US" altLang="ko-KR" sz="1800" b="1" u="none" strike="noStrike" dirty="0">
                          <a:effectLst/>
                        </a:rPr>
                        <a:t>(</a:t>
                      </a:r>
                      <a:r>
                        <a:rPr lang="ko-KR" altLang="en-US" sz="1800" b="1" u="none" strike="noStrike" dirty="0">
                          <a:effectLst/>
                        </a:rPr>
                        <a:t>일</a:t>
                      </a:r>
                      <a:r>
                        <a:rPr lang="en-US" altLang="ko-KR" sz="1800" b="1" u="none" strike="noStrike" dirty="0">
                          <a:effectLst/>
                        </a:rPr>
                        <a:t>)</a:t>
                      </a:r>
                      <a:endParaRPr lang="en-US" altLang="ko-KR" sz="1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15"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2000" b="1" u="none" strike="noStrike" dirty="0">
                          <a:effectLst/>
                        </a:rPr>
                        <a:t>2025-2</a:t>
                      </a:r>
                      <a:r>
                        <a:rPr lang="ko-KR" altLang="en-US" sz="2000" b="1" u="none" strike="noStrike" dirty="0">
                          <a:effectLst/>
                        </a:rPr>
                        <a:t>학기</a:t>
                      </a:r>
                      <a:endParaRPr lang="ko-KR" alt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4293657"/>
                  </a:ext>
                </a:extLst>
              </a:tr>
              <a:tr h="51414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1500" b="1" u="none" strike="noStrike" dirty="0">
                          <a:effectLst/>
                        </a:rPr>
                        <a:t>2</a:t>
                      </a:r>
                      <a:endParaRPr lang="en-US" altLang="ko-KR" sz="15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1500" b="1" u="none" strike="noStrike" dirty="0">
                          <a:effectLst/>
                        </a:rPr>
                        <a:t>3</a:t>
                      </a:r>
                      <a:endParaRPr lang="en-US" altLang="ko-KR" sz="15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1500" b="1" u="none" strike="noStrike" dirty="0">
                          <a:effectLst/>
                        </a:rPr>
                        <a:t>4</a:t>
                      </a:r>
                      <a:endParaRPr lang="en-US" altLang="ko-KR" sz="15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1500" b="1" u="none" strike="noStrike" dirty="0">
                          <a:effectLst/>
                        </a:rPr>
                        <a:t>5</a:t>
                      </a:r>
                      <a:endParaRPr lang="en-US" altLang="ko-KR" sz="15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1500" b="1" u="none" strike="noStrike" dirty="0">
                          <a:effectLst/>
                        </a:rPr>
                        <a:t>6</a:t>
                      </a:r>
                      <a:endParaRPr lang="en-US" altLang="ko-KR" sz="15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1500" b="1" u="none" strike="noStrike" dirty="0">
                          <a:effectLst/>
                        </a:rPr>
                        <a:t>7</a:t>
                      </a:r>
                      <a:endParaRPr lang="en-US" altLang="ko-KR" sz="15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1500" b="1" u="none" strike="noStrike" dirty="0">
                          <a:effectLst/>
                        </a:rPr>
                        <a:t>8</a:t>
                      </a:r>
                      <a:endParaRPr lang="en-US" altLang="ko-KR" sz="15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1500" b="1" u="none" strike="noStrike" dirty="0">
                          <a:effectLst/>
                        </a:rPr>
                        <a:t>9</a:t>
                      </a:r>
                      <a:endParaRPr lang="en-US" altLang="ko-KR" sz="15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1500" b="1" u="none" strike="noStrike" dirty="0">
                          <a:effectLst/>
                        </a:rPr>
                        <a:t>10</a:t>
                      </a:r>
                      <a:endParaRPr lang="en-US" altLang="ko-KR" sz="15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1500" b="1" u="none" strike="noStrike" dirty="0">
                          <a:effectLst/>
                        </a:rPr>
                        <a:t>11</a:t>
                      </a:r>
                      <a:endParaRPr lang="en-US" altLang="ko-KR" sz="15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1500" b="1" u="none" strike="noStrike" dirty="0">
                          <a:effectLst/>
                        </a:rPr>
                        <a:t>12</a:t>
                      </a:r>
                      <a:endParaRPr lang="en-US" altLang="ko-KR" sz="15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1500" b="1" u="none" strike="noStrike" dirty="0">
                          <a:effectLst/>
                        </a:rPr>
                        <a:t>13</a:t>
                      </a:r>
                      <a:endParaRPr lang="en-US" altLang="ko-KR" sz="15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1500" b="1" u="none" strike="noStrike" dirty="0">
                          <a:effectLst/>
                        </a:rPr>
                        <a:t>14</a:t>
                      </a:r>
                      <a:endParaRPr lang="en-US" altLang="ko-KR" sz="15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1500" b="1" u="none" strike="noStrike" dirty="0">
                          <a:effectLst/>
                        </a:rPr>
                        <a:t>15</a:t>
                      </a:r>
                      <a:endParaRPr lang="en-US" altLang="ko-KR" sz="15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3251332"/>
                  </a:ext>
                </a:extLst>
              </a:tr>
              <a:tr h="514144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2000" u="none" strike="noStrike" dirty="0">
                          <a:effectLst/>
                        </a:rPr>
                        <a:t>1</a:t>
                      </a:r>
                      <a:endParaRPr lang="en-US" altLang="ko-KR" sz="2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ko-KR" altLang="en-US" sz="1500" b="1" u="none" strike="noStrike" dirty="0">
                          <a:effectLst/>
                        </a:rPr>
                        <a:t> 아이디어 구상 및 구체화</a:t>
                      </a:r>
                      <a:endParaRPr lang="ko-KR" altLang="en-US" sz="15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1500" b="1" u="none" strike="noStrike" dirty="0">
                          <a:effectLst/>
                        </a:rPr>
                        <a:t>2025-08-27</a:t>
                      </a:r>
                      <a:endParaRPr lang="en-US" altLang="ko-KR" sz="15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1500" b="1" u="none" strike="noStrike">
                          <a:effectLst/>
                        </a:rPr>
                        <a:t>2025-09-24</a:t>
                      </a:r>
                      <a:endParaRPr lang="en-US" altLang="ko-KR" sz="15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1500" b="1" u="none" strike="noStrike" dirty="0">
                          <a:effectLst/>
                        </a:rPr>
                        <a:t>28</a:t>
                      </a:r>
                      <a:endParaRPr lang="en-US" altLang="ko-KR" sz="15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 gridSpan="9"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ko-KR" altLang="en-US" sz="1100" u="none" strike="noStrike" dirty="0">
                          <a:effectLst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4372998"/>
                  </a:ext>
                </a:extLst>
              </a:tr>
              <a:tr h="502931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2000" u="none" strike="noStrike" dirty="0">
                          <a:effectLst/>
                        </a:rPr>
                        <a:t>2</a:t>
                      </a:r>
                      <a:endParaRPr lang="en-US" altLang="ko-KR" sz="2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ko-KR" altLang="en-US" sz="1500" b="1" u="none" strike="noStrike" dirty="0">
                          <a:effectLst/>
                        </a:rPr>
                        <a:t> </a:t>
                      </a:r>
                      <a:r>
                        <a:rPr lang="ko-KR" altLang="en-US" sz="1500" b="1" u="none" strike="noStrike" dirty="0" err="1">
                          <a:effectLst/>
                        </a:rPr>
                        <a:t>프론트엔드</a:t>
                      </a:r>
                      <a:r>
                        <a:rPr lang="ko-KR" altLang="en-US" sz="1500" b="1" u="none" strike="noStrike" dirty="0">
                          <a:effectLst/>
                        </a:rPr>
                        <a:t> 구축</a:t>
                      </a:r>
                      <a:endParaRPr lang="ko-KR" altLang="en-US" sz="15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1500" b="1" u="none" strike="noStrike">
                          <a:effectLst/>
                        </a:rPr>
                        <a:t>2025-09-24</a:t>
                      </a:r>
                      <a:endParaRPr lang="en-US" altLang="ko-KR" sz="15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1500" b="1" u="none" strike="noStrike" dirty="0">
                          <a:effectLst/>
                        </a:rPr>
                        <a:t>2025-10-22</a:t>
                      </a:r>
                      <a:endParaRPr lang="en-US" altLang="ko-KR" sz="15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1500" b="1" u="none" strike="noStrike" dirty="0">
                          <a:effectLst/>
                        </a:rPr>
                        <a:t>28</a:t>
                      </a:r>
                      <a:endParaRPr lang="en-US" altLang="ko-KR" sz="15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9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ko-KR" altLang="en-US" sz="1100" u="none" strike="noStrike" dirty="0">
                          <a:effectLst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6057702"/>
                  </a:ext>
                </a:extLst>
              </a:tr>
              <a:tr h="414815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2000" u="none" strike="noStrike">
                          <a:effectLst/>
                        </a:rPr>
                        <a:t>3</a:t>
                      </a:r>
                      <a:endParaRPr lang="en-US" altLang="ko-KR" sz="2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ko-KR" altLang="en-US" sz="1500" b="1" u="none" strike="noStrike" dirty="0">
                          <a:effectLst/>
                        </a:rPr>
                        <a:t> </a:t>
                      </a:r>
                      <a:r>
                        <a:rPr lang="ko-KR" altLang="en-US" sz="1500" b="1" u="none" strike="noStrike" dirty="0" err="1">
                          <a:effectLst/>
                        </a:rPr>
                        <a:t>백엔드</a:t>
                      </a:r>
                      <a:r>
                        <a:rPr lang="ko-KR" altLang="en-US" sz="1500" b="1" u="none" strike="noStrike" dirty="0">
                          <a:effectLst/>
                        </a:rPr>
                        <a:t> 구축</a:t>
                      </a:r>
                      <a:endParaRPr lang="ko-KR" altLang="en-US" sz="15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1500" b="1" u="none" strike="noStrike" dirty="0">
                          <a:effectLst/>
                        </a:rPr>
                        <a:t>2025-10-22</a:t>
                      </a:r>
                      <a:endParaRPr lang="en-US" altLang="ko-KR" sz="15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1500" b="1" u="none" strike="noStrike" dirty="0">
                          <a:effectLst/>
                        </a:rPr>
                        <a:t>2025-11-05</a:t>
                      </a:r>
                      <a:endParaRPr lang="en-US" altLang="ko-KR" sz="15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1500" b="1" u="none" strike="noStrike" dirty="0">
                          <a:effectLst/>
                        </a:rPr>
                        <a:t>14</a:t>
                      </a:r>
                      <a:endParaRPr lang="en-US" altLang="ko-KR" sz="15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ko-KR" altLang="en-US" sz="1100" u="none" strike="noStrike" dirty="0">
                          <a:effectLst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8658653"/>
                  </a:ext>
                </a:extLst>
              </a:tr>
              <a:tr h="514144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2000" u="none" strike="noStrike" dirty="0">
                          <a:effectLst/>
                        </a:rPr>
                        <a:t>4</a:t>
                      </a:r>
                      <a:endParaRPr lang="en-US" altLang="ko-KR" sz="2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500" b="1" u="none" strike="noStrike" dirty="0">
                          <a:effectLst/>
                        </a:rPr>
                        <a:t> DB </a:t>
                      </a:r>
                      <a:r>
                        <a:rPr lang="ko-KR" altLang="en-US" sz="1500" b="1" u="none" strike="noStrike" dirty="0">
                          <a:effectLst/>
                        </a:rPr>
                        <a:t>연결</a:t>
                      </a:r>
                      <a:endParaRPr lang="ko-KR" altLang="en-US" sz="15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1500" b="1" u="none" strike="noStrike" dirty="0">
                          <a:effectLst/>
                        </a:rPr>
                        <a:t>2025-11-05</a:t>
                      </a:r>
                      <a:endParaRPr lang="en-US" altLang="ko-KR" sz="15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1500" b="1" u="none" strike="noStrike" dirty="0">
                          <a:effectLst/>
                        </a:rPr>
                        <a:t>2025-11-19</a:t>
                      </a:r>
                      <a:endParaRPr lang="en-US" altLang="ko-KR" sz="15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1500" b="1" u="none" strike="noStrike" dirty="0">
                          <a:effectLst/>
                        </a:rPr>
                        <a:t>14</a:t>
                      </a:r>
                      <a:endParaRPr lang="en-US" altLang="ko-KR" sz="15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ko-KR" altLang="en-US" sz="1100" u="none" strike="noStrike" dirty="0">
                          <a:effectLst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7001076"/>
                  </a:ext>
                </a:extLst>
              </a:tr>
              <a:tr h="514144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2000" u="none" strike="noStrike" dirty="0">
                          <a:effectLst/>
                        </a:rPr>
                        <a:t>5</a:t>
                      </a:r>
                      <a:endParaRPr lang="en-US" altLang="ko-KR" sz="2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1500" b="1" u="none" strike="noStrike" dirty="0">
                          <a:effectLst/>
                        </a:rPr>
                        <a:t> UI&amp;UX </a:t>
                      </a:r>
                      <a:r>
                        <a:rPr lang="ko-KR" altLang="en-US" sz="1500" b="1" u="none" strike="noStrike" dirty="0">
                          <a:effectLst/>
                        </a:rPr>
                        <a:t>디자인 및 어플 개선</a:t>
                      </a:r>
                      <a:endParaRPr lang="ko-KR" altLang="en-US" sz="15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1500" b="1" u="none" strike="noStrike" dirty="0">
                          <a:effectLst/>
                        </a:rPr>
                        <a:t>2025-11-19</a:t>
                      </a:r>
                      <a:endParaRPr lang="en-US" altLang="ko-KR" sz="15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1500" b="1" u="none" strike="noStrike" dirty="0">
                          <a:effectLst/>
                        </a:rPr>
                        <a:t>2025-12-03</a:t>
                      </a:r>
                      <a:endParaRPr lang="en-US" altLang="ko-KR" sz="15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1500" b="1" u="none" strike="noStrike" dirty="0">
                          <a:effectLst/>
                        </a:rPr>
                        <a:t>14</a:t>
                      </a:r>
                      <a:endParaRPr lang="en-US" altLang="ko-KR" sz="15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ko-KR" altLang="en-US" sz="1100" u="none" strike="noStrike" dirty="0">
                          <a:effectLst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448403"/>
                  </a:ext>
                </a:extLst>
              </a:tr>
              <a:tr h="499997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2000" u="none" strike="noStrike" dirty="0">
                          <a:effectLst/>
                        </a:rPr>
                        <a:t>6</a:t>
                      </a:r>
                      <a:endParaRPr lang="en-US" altLang="ko-KR" sz="2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500" b="1" u="none" strike="noStrike" dirty="0">
                          <a:effectLst/>
                        </a:rPr>
                        <a:t> </a:t>
                      </a:r>
                      <a:r>
                        <a:rPr lang="ko-KR" altLang="en-US" sz="1500" b="1" u="none" strike="noStrike" dirty="0">
                          <a:effectLst/>
                        </a:rPr>
                        <a:t>발표준비</a:t>
                      </a:r>
                      <a:endParaRPr lang="en-US" sz="15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1500" b="1" u="none" strike="noStrike">
                          <a:effectLst/>
                        </a:rPr>
                        <a:t>2025-11-26</a:t>
                      </a:r>
                      <a:endParaRPr lang="en-US" altLang="ko-KR" sz="15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1500" b="1" u="none" strike="noStrike" dirty="0">
                          <a:effectLst/>
                        </a:rPr>
                        <a:t>2025-12-10</a:t>
                      </a:r>
                      <a:endParaRPr lang="en-US" altLang="ko-KR" sz="15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1500" b="1" u="none" strike="noStrike" dirty="0">
                          <a:effectLst/>
                        </a:rPr>
                        <a:t>14</a:t>
                      </a:r>
                      <a:endParaRPr lang="en-US" altLang="ko-KR" sz="15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ko-KR" altLang="en-US" sz="1100" u="none" strike="noStrike" dirty="0">
                          <a:effectLst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ko-KR" altLang="en-US" sz="1100" u="none" strike="noStrike" dirty="0">
                          <a:effectLst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ko-KR" altLang="en-US" sz="1100" u="none" strike="noStrike" dirty="0">
                          <a:effectLst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ko-KR" altLang="en-US" sz="1100" u="none" strike="noStrike" dirty="0">
                          <a:effectLst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ko-KR" altLang="en-US" sz="1100" u="none" strike="noStrike" dirty="0">
                          <a:effectLst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ko-KR" altLang="en-US" sz="1100" u="none" strike="noStrike" dirty="0">
                          <a:effectLst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ko-KR" altLang="en-US" sz="1100" u="none" strike="noStrike" dirty="0">
                          <a:effectLst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ko-KR" altLang="en-US" sz="1100" u="none" strike="noStrike" dirty="0">
                          <a:effectLst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ko-KR" altLang="en-US" sz="1100" u="none" strike="noStrike" dirty="0">
                          <a:effectLst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ko-KR" altLang="en-US" sz="1100" u="none" strike="noStrike" dirty="0">
                          <a:effectLst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4481112"/>
                  </a:ext>
                </a:extLst>
              </a:tr>
            </a:tbl>
          </a:graphicData>
        </a:graphic>
      </p:graphicFrame>
      <p:sp>
        <p:nvSpPr>
          <p:cNvPr id="58" name="직사각형 57">
            <a:extLst>
              <a:ext uri="{FF2B5EF4-FFF2-40B4-BE49-F238E27FC236}">
                <a16:creationId xmlns:a16="http://schemas.microsoft.com/office/drawing/2014/main" id="{F8BF74AB-F65F-BD1D-80EF-986C337D1592}"/>
              </a:ext>
            </a:extLst>
          </p:cNvPr>
          <p:cNvSpPr/>
          <p:nvPr/>
        </p:nvSpPr>
        <p:spPr>
          <a:xfrm>
            <a:off x="7547046" y="2504956"/>
            <a:ext cx="1252161" cy="22900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ko-KR" altLang="en-US" sz="1100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EF1F5542-87A7-4867-B13D-A1BF5C598BD7}"/>
              </a:ext>
            </a:extLst>
          </p:cNvPr>
          <p:cNvSpPr/>
          <p:nvPr/>
        </p:nvSpPr>
        <p:spPr>
          <a:xfrm>
            <a:off x="8649887" y="2982846"/>
            <a:ext cx="1252161" cy="23269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ko-KR" altLang="en-US" sz="1100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19174A90-8571-4087-A2ED-93A389450FC6}"/>
              </a:ext>
            </a:extLst>
          </p:cNvPr>
          <p:cNvSpPr/>
          <p:nvPr/>
        </p:nvSpPr>
        <p:spPr>
          <a:xfrm>
            <a:off x="9400526" y="3499945"/>
            <a:ext cx="755684" cy="23269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ko-KR" altLang="en-US" sz="1100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B86ACD2E-9DCD-4376-AE14-92E5E76992D5}"/>
              </a:ext>
            </a:extLst>
          </p:cNvPr>
          <p:cNvSpPr/>
          <p:nvPr/>
        </p:nvSpPr>
        <p:spPr>
          <a:xfrm>
            <a:off x="10048224" y="4017047"/>
            <a:ext cx="717799" cy="28440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ko-KR" altLang="en-US" sz="1100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783C0BEF-20B9-4CB0-B811-67C77E55C7B0}"/>
              </a:ext>
            </a:extLst>
          </p:cNvPr>
          <p:cNvSpPr/>
          <p:nvPr/>
        </p:nvSpPr>
        <p:spPr>
          <a:xfrm>
            <a:off x="10692926" y="4555422"/>
            <a:ext cx="697860" cy="22900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ko-KR" altLang="en-US" sz="110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3BB0FEFA-7A29-4B99-AAA5-9F9E95761E03}"/>
              </a:ext>
            </a:extLst>
          </p:cNvPr>
          <p:cNvSpPr/>
          <p:nvPr/>
        </p:nvSpPr>
        <p:spPr>
          <a:xfrm>
            <a:off x="11014919" y="5038392"/>
            <a:ext cx="632063" cy="26593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ko-KR" altLang="en-US" sz="1100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431DB981-D553-48CD-B900-C9A53C9F6BD4}"/>
              </a:ext>
            </a:extLst>
          </p:cNvPr>
          <p:cNvSpPr/>
          <p:nvPr/>
        </p:nvSpPr>
        <p:spPr>
          <a:xfrm>
            <a:off x="7547047" y="2739356"/>
            <a:ext cx="1252161" cy="232693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ko-KR" altLang="en-US" sz="1100"/>
          </a:p>
        </p:txBody>
      </p:sp>
    </p:spTree>
    <p:extLst>
      <p:ext uri="{BB962C8B-B14F-4D97-AF65-F5344CB8AC3E}">
        <p14:creationId xmlns:p14="http://schemas.microsoft.com/office/powerpoint/2010/main" val="3163706663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729557-329B-64E5-3E99-8CEB993BB1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기대효과 및 활용분야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1BF7F68-F47C-4783-FA71-28C1B5D8AB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7937" y="2393019"/>
            <a:ext cx="4397908" cy="4881686"/>
          </a:xfrm>
        </p:spPr>
        <p:txBody>
          <a:bodyPr/>
          <a:lstStyle/>
          <a:p>
            <a:r>
              <a:rPr lang="ko-KR" altLang="en-US" sz="3000" i="0" dirty="0"/>
              <a:t>●환경 보호 및 자원 절약</a:t>
            </a:r>
            <a:endParaRPr lang="en-US" altLang="ko-KR" sz="3000" i="0" dirty="0"/>
          </a:p>
          <a:p>
            <a:endParaRPr lang="en-US" altLang="ko-KR" sz="3000" i="0" dirty="0"/>
          </a:p>
          <a:p>
            <a:r>
              <a:rPr lang="ko-KR" altLang="en-US" sz="3000" i="0" dirty="0"/>
              <a:t>●소비자 편의성 증대 </a:t>
            </a:r>
            <a:endParaRPr lang="en-US" altLang="ko-KR" sz="3000" i="0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FF69B13-F6A7-506F-00CA-19EC819ADA69}"/>
              </a:ext>
            </a:extLst>
          </p:cNvPr>
          <p:cNvSpPr txBox="1"/>
          <p:nvPr/>
        </p:nvSpPr>
        <p:spPr>
          <a:xfrm>
            <a:off x="1984663" y="1478415"/>
            <a:ext cx="27535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/>
              <a:t>기대 효과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749B56-E6C1-DD3E-4840-6AFC672052DC}"/>
              </a:ext>
            </a:extLst>
          </p:cNvPr>
          <p:cNvSpPr txBox="1"/>
          <p:nvPr/>
        </p:nvSpPr>
        <p:spPr>
          <a:xfrm>
            <a:off x="7949045" y="1599170"/>
            <a:ext cx="25353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/>
              <a:t>활용 분야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E623AFD4-4423-0673-4C3A-6F8ED0AF58AF}"/>
              </a:ext>
            </a:extLst>
          </p:cNvPr>
          <p:cNvSpPr txBox="1">
            <a:spLocks/>
          </p:cNvSpPr>
          <p:nvPr/>
        </p:nvSpPr>
        <p:spPr>
          <a:xfrm>
            <a:off x="6372109" y="2732455"/>
            <a:ext cx="5348835" cy="48816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/>
              <a:buNone/>
              <a:defRPr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/>
              <a:buNone/>
              <a:defRPr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/>
              <a:buNone/>
              <a:defRPr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/>
              <a:buNone/>
              <a:defRPr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/>
              <a:buNone/>
              <a:defRPr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000" i="0" dirty="0"/>
              <a:t>●재활용 우산 서비스 구축 </a:t>
            </a:r>
            <a:endParaRPr lang="en-US" altLang="ko-KR" sz="3000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57121708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4A45FF"/>
      </a:hlink>
      <a:folHlink>
        <a:srgbClr val="BE27BB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2521</TotalTime>
  <Words>300</Words>
  <Application>Microsoft Office PowerPoint</Application>
  <PresentationFormat>와이드스크린</PresentationFormat>
  <Paragraphs>142</Paragraphs>
  <Slides>12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8" baseType="lpstr">
      <vt:lpstr>굴림</vt:lpstr>
      <vt:lpstr>굴림체</vt:lpstr>
      <vt:lpstr>맑은 고딕</vt:lpstr>
      <vt:lpstr>Arial</vt:lpstr>
      <vt:lpstr>Calibri</vt:lpstr>
      <vt:lpstr>한컴오피스</vt:lpstr>
      <vt:lpstr>PowerPoint 프레젠테이션</vt:lpstr>
      <vt:lpstr>목차</vt:lpstr>
      <vt:lpstr>개발배경(1)</vt:lpstr>
      <vt:lpstr>개발배경(2)</vt:lpstr>
      <vt:lpstr>주요기능</vt:lpstr>
      <vt:lpstr>개발환경 및 개발언어</vt:lpstr>
      <vt:lpstr>구현 상세 내용(유스케이스)</vt:lpstr>
      <vt:lpstr>프로젝트 추진 일정(간트 차트)</vt:lpstr>
      <vt:lpstr>기대효과 및 활용분야</vt:lpstr>
      <vt:lpstr>기본 화면</vt:lpstr>
      <vt:lpstr>Q&amp;A</vt:lpstr>
      <vt:lpstr>THANK YOU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rpwn1004</dc:creator>
  <cp:lastModifiedBy>박계윤[컴퓨터정보공학과]</cp:lastModifiedBy>
  <cp:revision>21</cp:revision>
  <dcterms:created xsi:type="dcterms:W3CDTF">2025-09-07T17:12:14Z</dcterms:created>
  <dcterms:modified xsi:type="dcterms:W3CDTF">2025-09-24T04:35:59Z</dcterms:modified>
  <cp:version>13.0.0.711</cp:version>
</cp:coreProperties>
</file>